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charts/chart1.xml" ContentType="application/vnd.openxmlformats-officedocument.drawingml.chart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charts/chart3.xml" ContentType="application/vnd.openxmlformats-officedocument.drawingml.chart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charts/chart4.xml" ContentType="application/vnd.openxmlformats-officedocument.drawingml.chart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charts/chart5.xml" ContentType="application/vnd.openxmlformats-officedocument.drawingml.chart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charts/chart6.xml" ContentType="application/vnd.openxmlformats-officedocument.drawingml.chart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charts/chart7.xml" ContentType="application/vnd.openxmlformats-officedocument.drawingml.chart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charts/chart8.xml" ContentType="application/vnd.openxmlformats-officedocument.drawingml.chart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notesMasterIdLst>
    <p:notesMasterId r:id="rId38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lin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E82127"/>
            </a:solidFill>
            <a:ln w="38100" cap="flat">
              <a:solidFill>
                <a:srgbClr val="E82127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marker>
            <c:symbol val="circle"/>
            <c:size val="5"/>
            <c:spPr>
              <a:solidFill>
                <a:srgbClr val="E82127"/>
              </a:solidFill>
              <a:ln w="9525" cap="flat">
                <a:solidFill>
                  <a:srgbClr val="E82127"/>
                </a:solidFill>
                <a:prstDash val="solid"/>
                <a:round/>
              </a:ln>
              <a:effectLst/>
            </c:spPr>
          </c:marker>
          <c:cat>
            <c:multiLvlStrRef>
              <c:f>Sheet1!$A$2:$A$9</c:f>
              <c:multiLvlStrCache>
                <c:ptCount val="8"/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7">
                    <c:v>2025</c:v>
                  </c:pt>
                </c:lvl>
              </c:multiLvlStrCache>
            </c:multiLvl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21.5</c:v>
                </c:pt>
                <c:pt idx="1">
                  <c:v>24.6</c:v>
                </c:pt>
                <c:pt idx="2">
                  <c:v>31.5</c:v>
                </c:pt>
                <c:pt idx="3">
                  <c:v>53.8</c:v>
                </c:pt>
                <c:pt idx="4">
                  <c:v>81.5</c:v>
                </c:pt>
                <c:pt idx="5">
                  <c:v>96.8</c:v>
                </c:pt>
                <c:pt idx="6">
                  <c:v>97.7</c:v>
                </c:pt>
                <c:pt idx="7">
                  <c:v>94.8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Operating income</c:v>
                </c:pt>
              </c:strCache>
            </c:strRef>
          </c:tx>
          <c:spPr>
            <a:solidFill>
              <a:srgbClr val="3B404B"/>
            </a:solidFill>
            <a:ln w="38100" cap="flat">
              <a:solidFill>
                <a:srgbClr val="3B404B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marker>
            <c:symbol val="circle"/>
            <c:size val="5"/>
            <c:spPr>
              <a:solidFill>
                <a:srgbClr val="3B404B"/>
              </a:solidFill>
              <a:ln w="9525" cap="flat">
                <a:solidFill>
                  <a:srgbClr val="3B404B"/>
                </a:solidFill>
                <a:prstDash val="solid"/>
                <a:round/>
              </a:ln>
              <a:effectLst/>
            </c:spPr>
          </c:marker>
          <c:cat>
            <c:multiLvlStrRef>
              <c:f>Sheet1!$A$2:$A$9</c:f>
              <c:multiLvlStrCache>
                <c:ptCount val="8"/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7">
                    <c:v>2025</c:v>
                  </c:pt>
                </c:lvl>
              </c:multiLvlStrCache>
            </c:multiLvl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-0.4</c:v>
                </c:pt>
                <c:pt idx="1">
                  <c:v>-0.1</c:v>
                </c:pt>
                <c:pt idx="2">
                  <c:v>2</c:v>
                </c:pt>
                <c:pt idx="3">
                  <c:v>6.5</c:v>
                </c:pt>
                <c:pt idx="4">
                  <c:v>13.7</c:v>
                </c:pt>
                <c:pt idx="5">
                  <c:v>8.9</c:v>
                </c:pt>
                <c:pt idx="6">
                  <c:v>7.1</c:v>
                </c:pt>
                <c:pt idx="7">
                  <c:v>4.4</c:v>
                </c:pt>
              </c:numCache>
            </c:numRef>
          </c:val>
          <c:smooth val="0"/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marker val="1"/>
        <c:axId val="2094734554"/>
        <c:axId val="2094734552"/>
        <c:axId val="2094734556"/>
      </c:line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A6E78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05"/>
          <c:min val="-5"/>
        </c:scaling>
        <c:delete val="0"/>
        <c:axPos val="l"/>
        <c:majorGridlines>
          <c:spPr>
            <a:ln w="6350" cap="flat">
              <a:solidFill>
                <a:srgbClr val="DDE0E6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A6E78"/>
                </a:solidFill>
                <a:latin typeface="Calibri"/>
              </a:defRPr>
            </a:pPr>
            <a:endParaRPr lang="en-US"/>
          </a:p>
        </c:txPr>
        <c:crossAx val="209473455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000">
              <a:solidFill>
                <a:srgbClr val="14141A"/>
              </a:solidFill>
              <a:latin typeface="Calibri"/>
              <a:cs typeface="Calibri"/>
            </a:defRPr>
          </a:pPr>
          <a:endParaRPr lang="en-US"/>
        </a:p>
      </c:txPr>
    </c:legend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mix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E82127"/>
              </a:solidFill>
              <a:effectLst/>
            </c:spPr>
          </c:dPt>
          <c:dPt>
            <c:idx val="1"/>
            <c:bubble3D val="0"/>
            <c:spPr>
              <a:solidFill>
                <a:srgbClr val="3B404B"/>
              </a:solidFill>
              <a:effectLst/>
            </c:spPr>
          </c:dPt>
          <c:dPt>
            <c:idx val="2"/>
            <c:bubble3D val="0"/>
            <c:spPr>
              <a:solidFill>
                <a:srgbClr val="9AA0AB"/>
              </a:solidFill>
              <a:effectLst/>
            </c:spPr>
          </c:dPt>
          <c:dLbls>
            <c:dLbl>
              <c:idx val="0"/>
              <c:numFmt formatCode="General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General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General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800" b="1" i="0" u="none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Automotive $69.5B</c:v>
                </c:pt>
                <c:pt idx="1">
                  <c:v>Energy $12.8B</c:v>
                </c:pt>
                <c:pt idx="2">
                  <c:v>Services $12.5B</c:v>
                </c:pt>
              </c:strCache>
            </c:strRef>
          </c:cat>
          <c:val>
            <c:numRef>
              <c:f>Sheet1!$B$2:$B$4</c:f>
              <c:numCache>
                <c:ptCount val="3"/>
                <c:pt idx="0">
                  <c:v>69.5</c:v>
                </c:pt>
                <c:pt idx="1">
                  <c:v>12.8</c:v>
                </c:pt>
                <c:pt idx="2">
                  <c:v>12.5</c:v>
                </c:pt>
              </c:numCache>
            </c:numRef>
          </c:val>
        </c:ser>
        <c:firstSliceAng val="0"/>
        <c:holeSize val="58"/>
      </c:doughnutChart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100">
              <a:solidFill>
                <a:srgbClr val="14141A"/>
              </a:solidFill>
              <a:latin typeface="Calibri"/>
              <a:cs typeface="Calibri"/>
            </a:defRPr>
          </a:pPr>
          <a:endParaRPr lang="en-US"/>
        </a:p>
      </c:txPr>
    </c:legend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FY2024</c:v>
                </c:pt>
              </c:strCache>
            </c:strRef>
          </c:tx>
          <c:spPr>
            <a:solidFill>
              <a:srgbClr val="9AA0AB"/>
            </a:solidFill>
            <a:effectLst/>
          </c:spPr>
          <c:invertIfNegative val="0"/>
          <c:dLbls>
            <c:numFmt formatCode="0.0&quot;%&quot;" sourceLinked="0"/>
            <c:txPr>
              <a:bodyPr/>
              <a:lstStyle/>
              <a:p>
                <a:pPr>
                  <a:defRPr b="1" i="0" strike="noStrike" sz="850" u="none">
                    <a:solidFill>
                      <a:srgbClr val="14141A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Gross margin</c:v>
                  </c:pt>
                  <c:pt idx="1">
                    <c:v>SG&amp;A / rev</c:v>
                  </c:pt>
                  <c:pt idx="2">
                    <c:v>R&amp;D / rev</c:v>
                  </c:pt>
                  <c:pt idx="3">
                    <c:v>Operating margin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17.9</c:v>
                </c:pt>
                <c:pt idx="1">
                  <c:v>5.3</c:v>
                </c:pt>
                <c:pt idx="2">
                  <c:v>4.6</c:v>
                </c:pt>
                <c:pt idx="3">
                  <c:v>7.2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FY2025</c:v>
                </c:pt>
              </c:strCache>
            </c:strRef>
          </c:tx>
          <c:spPr>
            <a:solidFill>
              <a:srgbClr val="E82127"/>
            </a:solidFill>
            <a:effectLst/>
          </c:spPr>
          <c:invertIfNegative val="0"/>
          <c:dLbls>
            <c:numFmt formatCode="0.0&quot;%&quot;" sourceLinked="0"/>
            <c:txPr>
              <a:bodyPr/>
              <a:lstStyle/>
              <a:p>
                <a:pPr>
                  <a:defRPr b="1" i="0" strike="noStrike" sz="850" u="none">
                    <a:solidFill>
                      <a:srgbClr val="14141A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Gross margin</c:v>
                  </c:pt>
                  <c:pt idx="1">
                    <c:v>SG&amp;A / rev</c:v>
                  </c:pt>
                  <c:pt idx="2">
                    <c:v>R&amp;D / rev</c:v>
                  </c:pt>
                  <c:pt idx="3">
                    <c:v>Operating margin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</c:v>
                </c:pt>
                <c:pt idx="1">
                  <c:v>6.2</c:v>
                </c:pt>
                <c:pt idx="2">
                  <c:v>6.8</c:v>
                </c:pt>
                <c:pt idx="3">
                  <c:v>4.6</c:v>
                </c:pt>
              </c:numCache>
            </c:numRef>
          </c:val>
        </c:ser>
        <c:dLbls>
          <c:numFmt formatCode="0.0&quot;%&quot;" sourceLinked="0"/>
          <c:txPr>
            <a:bodyPr/>
            <a:lstStyle/>
            <a:p>
              <a:pPr>
                <a:defRPr b="1" i="0" strike="noStrike" sz="850" u="none">
                  <a:solidFill>
                    <a:srgbClr val="14141A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55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50" b="0" i="0" u="none" strike="noStrike">
                <a:solidFill>
                  <a:srgbClr val="14141A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21"/>
        </c:scaling>
        <c:delete val="1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1000">
              <a:solidFill>
                <a:srgbClr val="14141A"/>
              </a:solidFill>
              <a:latin typeface="Calibri"/>
              <a:cs typeface="Calibri"/>
            </a:defRPr>
          </a:pPr>
          <a:endParaRPr lang="en-US"/>
        </a:p>
      </c:txPr>
    </c:legend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MAPE %</c:v>
                </c:pt>
              </c:strCache>
            </c:strRef>
          </c:tx>
          <c:spPr>
            <a:solidFill>
              <a:srgbClr val="9AA0AB"/>
            </a:solidFill>
            <a:effectLst/>
          </c:spPr>
          <c:invertIfNegative val="0"/>
          <c:dLbls>
            <c:numFmt formatCode="0&quot;%&quot;" sourceLinked="0"/>
            <c:txPr>
              <a:bodyPr/>
              <a:lstStyle/>
              <a:p>
                <a:pPr>
                  <a:defRPr b="1" i="0" strike="noStrike" sz="1100" u="none">
                    <a:solidFill>
                      <a:srgbClr val="14141A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dPt>
            <c:idx val="0"/>
            <c:invertIfNegative val="0"/>
            <c:bubble3D val="0"/>
            <c:spPr>
              <a:solidFill>
                <a:srgbClr val="9AA0AB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9AA0AB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9AA0AB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9AA0AB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E82127"/>
              </a:solidFill>
              <a:effectLst/>
            </c:spPr>
          </c:dPt>
          <c:cat>
            <c:multiLvlStrRef>
              <c:f>Sheet1!$A$2:$A$6</c:f>
              <c:multiLvlStrCache>
                <c:ptCount val="5"/>
                <c:lvl>
                  <c:pt idx="0">
                    <c:v>Quadratic trend</c:v>
                  </c:pt>
                  <c:pt idx="1">
                    <c:v>Damped trend</c:v>
                  </c:pt>
                  <c:pt idx="2">
                    <c:v>Linear trend</c:v>
                  </c:pt>
                  <c:pt idx="3">
                    <c:v>Naïve</c:v>
                  </c:pt>
                  <c:pt idx="4">
                    <c:v>Drift</c:v>
                  </c:pt>
                </c:lvl>
              </c:multiLvlStrCache>
            </c:multiLvl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</c:v>
                </c:pt>
                <c:pt idx="1">
                  <c:v>32</c:v>
                </c:pt>
                <c:pt idx="2">
                  <c:v>29</c:v>
                </c:pt>
                <c:pt idx="3">
                  <c:v>25</c:v>
                </c:pt>
                <c:pt idx="4">
                  <c:v>19</c:v>
                </c:pt>
              </c:numCache>
            </c:numRef>
          </c:val>
        </c:ser>
        <c:dLbls>
          <c:numFmt formatCode="0&quot;%&quot;" sourceLinked="0"/>
          <c:txPr>
            <a:bodyPr/>
            <a:lstStyle/>
            <a:p>
              <a:pPr>
                <a:defRPr b="1" i="0" strike="noStrike" sz="1100" u="none">
                  <a:solidFill>
                    <a:srgbClr val="14141A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45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14141A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40"/>
        </c:scaling>
        <c:delete val="1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OI</c:v>
                </c:pt>
              </c:strCache>
            </c:strRef>
          </c:tx>
          <c:spPr>
            <a:solidFill>
              <a:srgbClr val="9AA0AB"/>
            </a:solidFill>
            <a:effectLst/>
          </c:spPr>
          <c:invertIfNegative val="0"/>
          <c:dLbls>
            <c:numFmt formatCode="$0.0&quot;B&quot;" sourceLinked="0"/>
            <c:txPr>
              <a:bodyPr/>
              <a:lstStyle/>
              <a:p>
                <a:pPr>
                  <a:defRPr b="1" i="0" strike="noStrike" sz="1000" u="none">
                    <a:solidFill>
                      <a:srgbClr val="14141A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dPt>
            <c:idx val="0"/>
            <c:invertIfNegative val="0"/>
            <c:bubble3D val="0"/>
            <c:spPr>
              <a:solidFill>
                <a:srgbClr val="9AA0AB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E82127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9AA0AB"/>
              </a:solidFill>
              <a:effectLst/>
            </c:spPr>
          </c:dPt>
          <c:cat>
            <c:multiLvlStrRef>
              <c:f>Sheet1!$A$2:$A$4</c:f>
              <c:multiLvlStrCache>
                <c:ptCount val="3"/>
                <c:lvl>
                  <c:pt idx="0">
                    <c:v>Down</c:v>
                  </c:pt>
                  <c:pt idx="1">
                    <c:v>Base</c:v>
                  </c:pt>
                  <c:pt idx="2">
                    <c:v>Up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</c:v>
                </c:pt>
                <c:pt idx="1">
                  <c:v>3</c:v>
                </c:pt>
                <c:pt idx="2">
                  <c:v>5.1</c:v>
                </c:pt>
              </c:numCache>
            </c:numRef>
          </c:val>
        </c:ser>
        <c:dLbls>
          <c:numFmt formatCode="$0.0&quot;B&quot;" sourceLinked="0"/>
          <c:txPr>
            <a:bodyPr/>
            <a:lstStyle/>
            <a:p>
              <a:pPr>
                <a:defRPr b="1" i="0" strike="noStrike" sz="1000" u="none">
                  <a:solidFill>
                    <a:srgbClr val="14141A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55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14141A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6"/>
        </c:scaling>
        <c:delete val="1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OI</c:v>
                </c:pt>
              </c:strCache>
            </c:strRef>
          </c:tx>
          <c:spPr>
            <a:solidFill>
              <a:srgbClr val="9AA0AB"/>
            </a:solidFill>
            <a:effectLst/>
          </c:spPr>
          <c:invertIfNegative val="0"/>
          <c:dLbls>
            <c:numFmt formatCode="$0.0&quot;B&quot;" sourceLinked="0"/>
            <c:txPr>
              <a:bodyPr/>
              <a:lstStyle/>
              <a:p>
                <a:pPr>
                  <a:defRPr b="1" i="0" strike="noStrike" sz="1000" u="none">
                    <a:solidFill>
                      <a:srgbClr val="14141A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dPt>
            <c:idx val="0"/>
            <c:invertIfNegative val="0"/>
            <c:bubble3D val="0"/>
            <c:spPr>
              <a:solidFill>
                <a:srgbClr val="9AA0AB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9AA0AB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82127"/>
              </a:solidFill>
              <a:effectLst/>
            </c:spPr>
          </c:dPt>
          <c:cat>
            <c:multiLvlStrRef>
              <c:f>Sheet1!$A$2:$A$4</c:f>
              <c:multiLvlStrCache>
                <c:ptCount val="3"/>
                <c:lvl>
                  <c:pt idx="0">
                    <c:v>2025A</c:v>
                  </c:pt>
                  <c:pt idx="1">
                    <c:v>2026E</c:v>
                  </c:pt>
                  <c:pt idx="2">
                    <c:v>2027E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4.4</c:v>
                </c:pt>
                <c:pt idx="1">
                  <c:v>3</c:v>
                </c:pt>
                <c:pt idx="2">
                  <c:v>3.4</c:v>
                </c:pt>
              </c:numCache>
            </c:numRef>
          </c:val>
        </c:ser>
        <c:dLbls>
          <c:numFmt formatCode="$0.0&quot;B&quot;" sourceLinked="0"/>
          <c:txPr>
            <a:bodyPr/>
            <a:lstStyle/>
            <a:p>
              <a:pPr>
                <a:defRPr b="1" i="0" strike="noStrike" sz="1000" u="none">
                  <a:solidFill>
                    <a:srgbClr val="14141A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55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14141A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.2"/>
        </c:scaling>
        <c:delete val="1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Conservative (Drift)</c:v>
                </c:pt>
              </c:strCache>
            </c:strRef>
          </c:tx>
          <c:spPr>
            <a:solidFill>
              <a:srgbClr val="E82127"/>
            </a:solidFill>
            <a:effectLst/>
          </c:spPr>
          <c:invertIfNegative val="0"/>
          <c:dLbls>
            <c:numFmt formatCode="0.0&quot;%&quot;" sourceLinked="0"/>
            <c:txPr>
              <a:bodyPr/>
              <a:lstStyle/>
              <a:p>
                <a:pPr>
                  <a:defRPr b="1" i="0" strike="noStrike" sz="1000" u="none">
                    <a:solidFill>
                      <a:srgbClr val="14141A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Tesla FY2025</c:v>
                  </c:pt>
                  <c:pt idx="1">
                    <c:v>Luxfer FY2025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6.9</c:v>
                </c:pt>
                <c:pt idx="1">
                  <c:v>10.1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Trend (OLS / Holt)</c:v>
                </c:pt>
              </c:strCache>
            </c:strRef>
          </c:tx>
          <c:spPr>
            <a:solidFill>
              <a:srgbClr val="9AA0AB"/>
            </a:solidFill>
            <a:effectLst/>
          </c:spPr>
          <c:invertIfNegative val="0"/>
          <c:dLbls>
            <c:numFmt formatCode="0.0&quot;%&quot;" sourceLinked="0"/>
            <c:txPr>
              <a:bodyPr/>
              <a:lstStyle/>
              <a:p>
                <a:pPr>
                  <a:defRPr b="1" i="0" strike="noStrike" sz="1000" u="none">
                    <a:solidFill>
                      <a:srgbClr val="14141A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Tesla FY2025</c:v>
                  </c:pt>
                  <c:pt idx="1">
                    <c:v>Luxfer FY2025</c:v>
                  </c:pt>
                </c:lvl>
              </c:multiLvlStrCache>
            </c:multiLvl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48.2</c:v>
                </c:pt>
                <c:pt idx="1">
                  <c:v>6.3</c:v>
                </c:pt>
              </c:numCache>
            </c:numRef>
          </c:val>
        </c:ser>
        <c:dLbls>
          <c:numFmt formatCode="0.0&quot;%&quot;" sourceLinked="0"/>
          <c:txPr>
            <a:bodyPr/>
            <a:lstStyle/>
            <a:p>
              <a:pPr>
                <a:defRPr b="1" i="0" strike="noStrike" sz="1000" u="none">
                  <a:solidFill>
                    <a:srgbClr val="14141A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55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14141A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55"/>
        </c:scaling>
        <c:delete val="1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1050">
              <a:solidFill>
                <a:srgbClr val="14141A"/>
              </a:solidFill>
              <a:latin typeface="Calibri"/>
              <a:cs typeface="Calibri"/>
            </a:defRPr>
          </a:pPr>
          <a:endParaRPr lang="en-US"/>
        </a:p>
      </c:txPr>
    </c:legend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Long window</c:v>
                </c:pt>
              </c:strCache>
            </c:strRef>
          </c:tx>
          <c:spPr>
            <a:solidFill>
              <a:srgbClr val="E82127"/>
            </a:solidFill>
            <a:effectLst/>
          </c:spPr>
          <c:invertIfNegative val="0"/>
          <c:dLbls>
            <c:numFmt formatCode="0.0&quot;%&quot;" sourceLinked="0"/>
            <c:txPr>
              <a:bodyPr/>
              <a:lstStyle/>
              <a:p>
                <a:pPr>
                  <a:defRPr b="1" i="0" strike="noStrike" sz="1000" u="none">
                    <a:solidFill>
                      <a:srgbClr val="14141A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Tesla</c:v>
                  </c:pt>
                  <c:pt idx="1">
                    <c:v>Luxfer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24.5</c:v>
                </c:pt>
                <c:pt idx="1">
                  <c:v>8.3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Short window</c:v>
                </c:pt>
              </c:strCache>
            </c:strRef>
          </c:tx>
          <c:spPr>
            <a:solidFill>
              <a:srgbClr val="9AA0AB"/>
            </a:solidFill>
            <a:effectLst/>
          </c:spPr>
          <c:invertIfNegative val="0"/>
          <c:dLbls>
            <c:numFmt formatCode="0.0&quot;%&quot;" sourceLinked="0"/>
            <c:txPr>
              <a:bodyPr/>
              <a:lstStyle/>
              <a:p>
                <a:pPr>
                  <a:defRPr b="1" i="0" strike="noStrike" sz="1000" u="none">
                    <a:solidFill>
                      <a:srgbClr val="14141A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Tesla</c:v>
                  </c:pt>
                  <c:pt idx="1">
                    <c:v>Luxfer</c:v>
                  </c:pt>
                </c:lvl>
              </c:multiLvlStrCache>
            </c:multiLvl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34.4</c:v>
                </c:pt>
                <c:pt idx="1">
                  <c:v>14.6</c:v>
                </c:pt>
              </c:numCache>
            </c:numRef>
          </c:val>
        </c:ser>
        <c:dLbls>
          <c:numFmt formatCode="0.0&quot;%&quot;" sourceLinked="0"/>
          <c:txPr>
            <a:bodyPr/>
            <a:lstStyle/>
            <a:p>
              <a:pPr>
                <a:defRPr b="1" i="0" strike="noStrike" sz="1000" u="none">
                  <a:solidFill>
                    <a:srgbClr val="14141A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55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50" b="0" i="0" u="none" strike="noStrike">
                <a:solidFill>
                  <a:srgbClr val="14141A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40"/>
        </c:scaling>
        <c:delete val="1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1050">
              <a:solidFill>
                <a:srgbClr val="14141A"/>
              </a:solidFill>
              <a:latin typeface="Calibri"/>
              <a:cs typeface="Calibri"/>
            </a:defRPr>
          </a:pPr>
          <a:endParaRPr lang="en-US"/>
        </a:p>
      </c:txPr>
    </c:legend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3.xml"/><Relationship Id="rId1" Type="http://schemas.openxmlformats.org/officeDocument/2006/relationships/image" Target="../media/image-1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4.xml"/><Relationship Id="rId1" Type="http://schemas.openxmlformats.org/officeDocument/2006/relationships/image" Target="../media/image-2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5.xml"/><Relationship Id="rId1" Type="http://schemas.openxmlformats.org/officeDocument/2006/relationships/image" Target="../media/image-2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6.xml"/><Relationship Id="rId1" Type="http://schemas.openxmlformats.org/officeDocument/2006/relationships/image" Target="../media/image-2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7.xml"/><Relationship Id="rId1" Type="http://schemas.openxmlformats.org/officeDocument/2006/relationships/image" Target="../media/image-30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8.xml"/><Relationship Id="rId1" Type="http://schemas.openxmlformats.org/officeDocument/2006/relationships/image" Target="../media/image-3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c.gov/Archives/edgar/data/1318605/000162828026003952/tsla-20251231.htm" TargetMode="External"/><Relationship Id="rId3" Type="http://schemas.openxmlformats.org/officeDocument/2006/relationships/hyperlink" Target="https://www.sec.gov/Archives/edgar/data/1318605/000162828025003063/tsla-20241231.htm" TargetMode="External"/><Relationship Id="rId4" Type="http://schemas.openxmlformats.org/officeDocument/2006/relationships/hyperlink" Target="https://www.sec.gov/cgi-bin/browse-edgar?action=getcompany&amp;CIK=0001318605&amp;type=10-K" TargetMode="External"/><Relationship Id="rId5" Type="http://schemas.openxmlformats.org/officeDocument/2006/relationships/hyperlink" Target="https://www.sec.gov/cgi-bin/browse-edgar?action=getcompany&amp;CIK=0001318605&amp;type=10-Q" TargetMode="External"/><Relationship Id="rId6" Type="http://schemas.openxmlformats.org/officeDocument/2006/relationships/hyperlink" Target="https://www.sec.gov/cgi-bin/browse-edgar?action=getcompany&amp;CIK=0001318605&amp;type=8-K" TargetMode="External"/><Relationship Id="rId7" Type="http://schemas.openxmlformats.org/officeDocument/2006/relationships/hyperlink" Target="https://ir.tesla.com/press-release/tesla-fourth-quarter-2025-production-deliveries-deployments" TargetMode="External"/><Relationship Id="rId8" Type="http://schemas.openxmlformats.org/officeDocument/2006/relationships/hyperlink" Target="https://ir.tesla.com/press-release/tesla-fourth-quarter-2024-production-deliveries-deployments" TargetMode="External"/><Relationship Id="rId9" Type="http://schemas.openxmlformats.org/officeDocument/2006/relationships/hyperlink" Target="https://ir.tesla.com" TargetMode="External"/><Relationship Id="rId10" Type="http://schemas.openxmlformats.org/officeDocument/2006/relationships/hyperlink" Target="https://www.irs.gov/newsroom/faqs-for-modification-of-sections-25c-25d-25e-30c-30d-45l-45w-and-179d-under-public-law-119-21-139-stat-72-july-4-2025-commonly-known-as-the-one-big-beautiful-bill-obbb" TargetMode="External"/><Relationship Id="rId11" Type="http://schemas.openxmlformats.org/officeDocument/2006/relationships/hyperlink" Target="https://www.law.cornell.edu/uscode/text/26/45X" TargetMode="External"/><Relationship Id="rId12" Type="http://schemas.openxmlformats.org/officeDocument/2006/relationships/hyperlink" Target="https://www.sec.gov/cgi-bin/browse-edgar?action=getcompany&amp;CIK=0001318605&amp;type=DEF+14A" TargetMode="External"/><Relationship Id="rId13" Type="http://schemas.openxmlformats.org/officeDocument/2006/relationships/hyperlink" Target="https://www.cnbc.com/2025/11/06/tesla-shareholders-musk-pay.html" TargetMode="External"/><Relationship Id="rId14" Type="http://schemas.openxmlformats.org/officeDocument/2006/relationships/hyperlink" Target="https://data.sec.gov/api/xbrl/companyfacts/CIK0001096056.json" TargetMode="External"/><Relationship Id="rId15" Type="http://schemas.openxmlformats.org/officeDocument/2006/relationships/hyperlink" Target="https://www.luxfer.com/press/luxfer-announces-q4-and-full-year-2025-financial-results/" TargetMode="External"/><Relationship Id="rId16" Type="http://schemas.openxmlformats.org/officeDocument/2006/relationships/hyperlink" Target="https://www.macrotrends.net/stocks/charts/TSLA/tesla/financial-statements" TargetMode="External"/><Relationship Id="rId1" Type="http://schemas.openxmlformats.org/officeDocument/2006/relationships/image" Target="../media/image-35-1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6-1.png"/><Relationship Id="rId2" Type="http://schemas.openxmlformats.org/officeDocument/2006/relationships/image" Target="../media/image-3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1.xm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/ppt/charts/chart2.xml"/><Relationship Id="rId1" Type="http://schemas.openxmlformats.org/officeDocument/2006/relationships/image" Target="../media/image-8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0E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esla_word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6920" y="1371600"/>
            <a:ext cx="1874520" cy="242316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02920" y="1417320"/>
            <a:ext cx="640080" cy="128016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4" name="Text 1"/>
          <p:cNvSpPr/>
          <p:nvPr/>
        </p:nvSpPr>
        <p:spPr>
          <a:xfrm>
            <a:off x="502920" y="162763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2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ORGANIZATIONAL BUDGET &amp; FINANCE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84632" y="1993392"/>
            <a:ext cx="8686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Tesla, Inc.</a:t>
            </a:r>
            <a:endParaRPr lang="en-US" sz="6000" dirty="0"/>
          </a:p>
        </p:txBody>
      </p:sp>
      <p:sp>
        <p:nvSpPr>
          <p:cNvPr id="6" name="Text 3"/>
          <p:cNvSpPr/>
          <p:nvPr/>
        </p:nvSpPr>
        <p:spPr>
          <a:xfrm>
            <a:off x="502920" y="297180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 1 cost model + FY2026–27 forecast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502920" y="3493008"/>
            <a:ext cx="8503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9AA0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NASDAQ: TSLA   ·   FY2025 Form 10-K   ·   AASTMT / Marywood DBA   ·   AY 2025–2026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502920" y="4114800"/>
            <a:ext cx="3419856" cy="1207008"/>
          </a:xfrm>
          <a:prstGeom prst="roundRect">
            <a:avLst>
              <a:gd name="adj" fmla="val 6061"/>
            </a:avLst>
          </a:prstGeom>
          <a:solidFill>
            <a:srgbClr val="17171D"/>
          </a:solidFill>
          <a:ln/>
        </p:spPr>
      </p:sp>
      <p:sp>
        <p:nvSpPr>
          <p:cNvPr id="9" name="Shape 6"/>
          <p:cNvSpPr/>
          <p:nvPr/>
        </p:nvSpPr>
        <p:spPr>
          <a:xfrm>
            <a:off x="502920" y="4114800"/>
            <a:ext cx="3419856" cy="54864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0" name="Text 7"/>
          <p:cNvSpPr/>
          <p:nvPr/>
        </p:nvSpPr>
        <p:spPr>
          <a:xfrm>
            <a:off x="704088" y="4261104"/>
            <a:ext cx="3054096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$94.8B</a:t>
            </a:r>
            <a:endParaRPr lang="en-US" sz="3000" dirty="0"/>
          </a:p>
        </p:txBody>
      </p:sp>
      <p:sp>
        <p:nvSpPr>
          <p:cNvPr id="11" name="Text 8"/>
          <p:cNvSpPr/>
          <p:nvPr/>
        </p:nvSpPr>
        <p:spPr>
          <a:xfrm>
            <a:off x="704088" y="4791456"/>
            <a:ext cx="3054096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D6D9E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FY2025 revenue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704088" y="5020056"/>
            <a:ext cx="3054096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AA0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 10-K base</a:t>
            </a:r>
            <a:endParaRPr lang="en-US" sz="950" dirty="0"/>
          </a:p>
        </p:txBody>
      </p:sp>
      <p:sp>
        <p:nvSpPr>
          <p:cNvPr id="13" name="Shape 10"/>
          <p:cNvSpPr/>
          <p:nvPr/>
        </p:nvSpPr>
        <p:spPr>
          <a:xfrm>
            <a:off x="4197096" y="4114800"/>
            <a:ext cx="3419856" cy="1207008"/>
          </a:xfrm>
          <a:prstGeom prst="roundRect">
            <a:avLst>
              <a:gd name="adj" fmla="val 6061"/>
            </a:avLst>
          </a:prstGeom>
          <a:solidFill>
            <a:srgbClr val="17171D"/>
          </a:solidFill>
          <a:ln/>
        </p:spPr>
      </p:sp>
      <p:sp>
        <p:nvSpPr>
          <p:cNvPr id="14" name="Shape 11"/>
          <p:cNvSpPr/>
          <p:nvPr/>
        </p:nvSpPr>
        <p:spPr>
          <a:xfrm>
            <a:off x="4197096" y="4114800"/>
            <a:ext cx="3419856" cy="54864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5" name="Text 12"/>
          <p:cNvSpPr/>
          <p:nvPr/>
        </p:nvSpPr>
        <p:spPr>
          <a:xfrm>
            <a:off x="4398264" y="4261104"/>
            <a:ext cx="3054096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$4.4B</a:t>
            </a:r>
            <a:endParaRPr lang="en-US" sz="3000" dirty="0"/>
          </a:p>
        </p:txBody>
      </p:sp>
      <p:sp>
        <p:nvSpPr>
          <p:cNvPr id="16" name="Text 13"/>
          <p:cNvSpPr/>
          <p:nvPr/>
        </p:nvSpPr>
        <p:spPr>
          <a:xfrm>
            <a:off x="4398264" y="4791456"/>
            <a:ext cx="3054096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D6D9E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FY2025 operating income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4398264" y="5020056"/>
            <a:ext cx="3054096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AA0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ties to Step 1</a:t>
            </a:r>
            <a:endParaRPr lang="en-US" sz="950" dirty="0"/>
          </a:p>
        </p:txBody>
      </p:sp>
      <p:sp>
        <p:nvSpPr>
          <p:cNvPr id="18" name="Shape 15"/>
          <p:cNvSpPr/>
          <p:nvPr/>
        </p:nvSpPr>
        <p:spPr>
          <a:xfrm>
            <a:off x="7891272" y="4114800"/>
            <a:ext cx="3419856" cy="1207008"/>
          </a:xfrm>
          <a:prstGeom prst="roundRect">
            <a:avLst>
              <a:gd name="adj" fmla="val 6061"/>
            </a:avLst>
          </a:prstGeom>
          <a:solidFill>
            <a:srgbClr val="17171D"/>
          </a:solidFill>
          <a:ln/>
        </p:spPr>
      </p:sp>
      <p:sp>
        <p:nvSpPr>
          <p:cNvPr id="19" name="Shape 16"/>
          <p:cNvSpPr/>
          <p:nvPr/>
        </p:nvSpPr>
        <p:spPr>
          <a:xfrm>
            <a:off x="7891272" y="4114800"/>
            <a:ext cx="3419856" cy="54864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0" name="Text 17"/>
          <p:cNvSpPr/>
          <p:nvPr/>
        </p:nvSpPr>
        <p:spPr>
          <a:xfrm>
            <a:off x="8092440" y="4261104"/>
            <a:ext cx="3054096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$3.0B</a:t>
            </a:r>
            <a:endParaRPr lang="en-US" sz="3000" dirty="0"/>
          </a:p>
        </p:txBody>
      </p:sp>
      <p:sp>
        <p:nvSpPr>
          <p:cNvPr id="21" name="Text 18"/>
          <p:cNvSpPr/>
          <p:nvPr/>
        </p:nvSpPr>
        <p:spPr>
          <a:xfrm>
            <a:off x="8092440" y="4791456"/>
            <a:ext cx="3054096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D6D9E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FY2026 central OI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8092440" y="5020056"/>
            <a:ext cx="3054096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9AA0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range $0.7B – $5.1B</a:t>
            </a:r>
            <a:endParaRPr lang="en-US" sz="950" dirty="0"/>
          </a:p>
        </p:txBody>
      </p:sp>
      <p:sp>
        <p:nvSpPr>
          <p:cNvPr id="23" name="Text 20"/>
          <p:cNvSpPr/>
          <p:nvPr/>
        </p:nvSpPr>
        <p:spPr>
          <a:xfrm>
            <a:off x="502920" y="5541264"/>
            <a:ext cx="54864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PREPARED BY</a:t>
            </a:r>
            <a:endParaRPr lang="en-US" sz="1100" dirty="0"/>
          </a:p>
        </p:txBody>
      </p:sp>
      <p:sp>
        <p:nvSpPr>
          <p:cNvPr id="24" name="Text 21"/>
          <p:cNvSpPr/>
          <p:nvPr/>
        </p:nvSpPr>
        <p:spPr>
          <a:xfrm>
            <a:off x="502920" y="5815584"/>
            <a:ext cx="571500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05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Abdel Rahim Abdel Nasser Abdellah Abdel Rahim</a:t>
            </a:r>
            <a:endParaRPr lang="en-US" sz="1050" dirty="0"/>
          </a:p>
          <a:p>
            <a:pPr indent="0" marL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05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Abdelmoneim Alaa Abdelmoneim Abdelrahman</a:t>
            </a:r>
            <a:endParaRPr lang="en-US" sz="1050" dirty="0"/>
          </a:p>
          <a:p>
            <a:pPr indent="0" marL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05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Ahmed Mohamed Mansour Ibrahim</a:t>
            </a:r>
            <a:endParaRPr lang="en-US" sz="1050" dirty="0"/>
          </a:p>
          <a:p>
            <a:pPr indent="0" marL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05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Ereny Latief Gawarge Megala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6355080" y="5815584"/>
            <a:ext cx="512064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05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Noor Moneir Mohamed Elshimi</a:t>
            </a:r>
            <a:endParaRPr lang="en-US" sz="1050" dirty="0"/>
          </a:p>
          <a:p>
            <a:pPr indent="0" marL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05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Nourhan Nagi Mahmoud Abdou Taha</a:t>
            </a:r>
            <a:endParaRPr lang="en-US" sz="1050" dirty="0"/>
          </a:p>
          <a:p>
            <a:pPr indent="0" marL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05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Hala Nagi Mahmoud Abdou Taha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SESSION 1 · STEP 1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Corrected income statement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02920" y="1554480"/>
            <a:ext cx="1481328" cy="914400"/>
          </a:xfrm>
          <a:prstGeom prst="roundRect">
            <a:avLst>
              <a:gd name="adj" fmla="val 6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39496" y="1664208"/>
            <a:ext cx="140817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$94.8B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539496" y="2084832"/>
            <a:ext cx="14081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</a:t>
            </a:r>
            <a:endParaRPr lang="en-US" sz="950" dirty="0"/>
          </a:p>
        </p:txBody>
      </p:sp>
      <p:sp>
        <p:nvSpPr>
          <p:cNvPr id="9" name="Text 6"/>
          <p:cNvSpPr/>
          <p:nvPr/>
        </p:nvSpPr>
        <p:spPr>
          <a:xfrm>
            <a:off x="1965960" y="1783080"/>
            <a:ext cx="10515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2089404" y="1554480"/>
            <a:ext cx="1481328" cy="914400"/>
          </a:xfrm>
          <a:prstGeom prst="roundRect">
            <a:avLst>
              <a:gd name="adj" fmla="val 6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125980" y="1664208"/>
            <a:ext cx="140817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$77.7B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2125980" y="2084832"/>
            <a:ext cx="14081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COGS</a:t>
            </a:r>
            <a:endParaRPr lang="en-US" sz="950" dirty="0"/>
          </a:p>
        </p:txBody>
      </p:sp>
      <p:sp>
        <p:nvSpPr>
          <p:cNvPr id="13" name="Text 10"/>
          <p:cNvSpPr/>
          <p:nvPr/>
        </p:nvSpPr>
        <p:spPr>
          <a:xfrm>
            <a:off x="3552444" y="1783080"/>
            <a:ext cx="10515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3675888" y="1554480"/>
            <a:ext cx="1481328" cy="914400"/>
          </a:xfrm>
          <a:prstGeom prst="roundRect">
            <a:avLst>
              <a:gd name="adj" fmla="val 6000"/>
            </a:avLst>
          </a:prstGeom>
          <a:solidFill>
            <a:srgbClr val="E82127"/>
          </a:solidFill>
          <a:ln w="12700">
            <a:solidFill>
              <a:srgbClr val="E8212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3712464" y="1664208"/>
            <a:ext cx="140817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$17.1B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3712464" y="2084832"/>
            <a:ext cx="14081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FFD9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Gross profit</a:t>
            </a:r>
            <a:endParaRPr lang="en-US" sz="950" dirty="0"/>
          </a:p>
        </p:txBody>
      </p:sp>
      <p:sp>
        <p:nvSpPr>
          <p:cNvPr id="17" name="Text 14"/>
          <p:cNvSpPr/>
          <p:nvPr/>
        </p:nvSpPr>
        <p:spPr>
          <a:xfrm>
            <a:off x="5138928" y="1783080"/>
            <a:ext cx="10515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</a:t>
            </a:r>
            <a:endParaRPr lang="en-US" sz="1400" dirty="0"/>
          </a:p>
        </p:txBody>
      </p:sp>
      <p:sp>
        <p:nvSpPr>
          <p:cNvPr id="18" name="Shape 15"/>
          <p:cNvSpPr/>
          <p:nvPr/>
        </p:nvSpPr>
        <p:spPr>
          <a:xfrm>
            <a:off x="5262372" y="1554480"/>
            <a:ext cx="1481328" cy="914400"/>
          </a:xfrm>
          <a:prstGeom prst="roundRect">
            <a:avLst>
              <a:gd name="adj" fmla="val 6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298948" y="1664208"/>
            <a:ext cx="140817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$6.4B</a:t>
            </a:r>
            <a:endParaRPr lang="en-US" sz="1650" dirty="0"/>
          </a:p>
        </p:txBody>
      </p:sp>
      <p:sp>
        <p:nvSpPr>
          <p:cNvPr id="20" name="Text 17"/>
          <p:cNvSpPr/>
          <p:nvPr/>
        </p:nvSpPr>
        <p:spPr>
          <a:xfrm>
            <a:off x="5298948" y="2084832"/>
            <a:ext cx="14081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R&amp;D</a:t>
            </a:r>
            <a:endParaRPr lang="en-US" sz="950" dirty="0"/>
          </a:p>
        </p:txBody>
      </p:sp>
      <p:sp>
        <p:nvSpPr>
          <p:cNvPr id="21" name="Text 18"/>
          <p:cNvSpPr/>
          <p:nvPr/>
        </p:nvSpPr>
        <p:spPr>
          <a:xfrm>
            <a:off x="6725412" y="1783080"/>
            <a:ext cx="10515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</a:t>
            </a:r>
            <a:endParaRPr lang="en-US" sz="1400" dirty="0"/>
          </a:p>
        </p:txBody>
      </p:sp>
      <p:sp>
        <p:nvSpPr>
          <p:cNvPr id="22" name="Shape 19"/>
          <p:cNvSpPr/>
          <p:nvPr/>
        </p:nvSpPr>
        <p:spPr>
          <a:xfrm>
            <a:off x="6848856" y="1554480"/>
            <a:ext cx="1481328" cy="914400"/>
          </a:xfrm>
          <a:prstGeom prst="roundRect">
            <a:avLst>
              <a:gd name="adj" fmla="val 6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6885432" y="1664208"/>
            <a:ext cx="140817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$5.8B</a:t>
            </a:r>
            <a:endParaRPr lang="en-US" sz="1650" dirty="0"/>
          </a:p>
        </p:txBody>
      </p:sp>
      <p:sp>
        <p:nvSpPr>
          <p:cNvPr id="24" name="Text 21"/>
          <p:cNvSpPr/>
          <p:nvPr/>
        </p:nvSpPr>
        <p:spPr>
          <a:xfrm>
            <a:off x="6885432" y="2084832"/>
            <a:ext cx="14081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SG&amp;A</a:t>
            </a:r>
            <a:endParaRPr lang="en-US" sz="950" dirty="0"/>
          </a:p>
        </p:txBody>
      </p:sp>
      <p:sp>
        <p:nvSpPr>
          <p:cNvPr id="25" name="Text 22"/>
          <p:cNvSpPr/>
          <p:nvPr/>
        </p:nvSpPr>
        <p:spPr>
          <a:xfrm>
            <a:off x="8311896" y="1783080"/>
            <a:ext cx="10515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</a:t>
            </a:r>
            <a:endParaRPr lang="en-US" sz="1400" dirty="0"/>
          </a:p>
        </p:txBody>
      </p:sp>
      <p:sp>
        <p:nvSpPr>
          <p:cNvPr id="26" name="Shape 23"/>
          <p:cNvSpPr/>
          <p:nvPr/>
        </p:nvSpPr>
        <p:spPr>
          <a:xfrm>
            <a:off x="8435340" y="1554480"/>
            <a:ext cx="1481328" cy="914400"/>
          </a:xfrm>
          <a:prstGeom prst="roundRect">
            <a:avLst>
              <a:gd name="adj" fmla="val 6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8471916" y="1664208"/>
            <a:ext cx="140817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$0.5B</a:t>
            </a:r>
            <a:endParaRPr lang="en-US" sz="1650" dirty="0"/>
          </a:p>
        </p:txBody>
      </p:sp>
      <p:sp>
        <p:nvSpPr>
          <p:cNvPr id="28" name="Text 25"/>
          <p:cNvSpPr/>
          <p:nvPr/>
        </p:nvSpPr>
        <p:spPr>
          <a:xfrm>
            <a:off x="8471916" y="2084832"/>
            <a:ext cx="14081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Restruct.</a:t>
            </a:r>
            <a:endParaRPr lang="en-US" sz="950" dirty="0"/>
          </a:p>
        </p:txBody>
      </p:sp>
      <p:sp>
        <p:nvSpPr>
          <p:cNvPr id="29" name="Text 26"/>
          <p:cNvSpPr/>
          <p:nvPr/>
        </p:nvSpPr>
        <p:spPr>
          <a:xfrm>
            <a:off x="9898380" y="1783080"/>
            <a:ext cx="10515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</a:t>
            </a:r>
            <a:endParaRPr lang="en-US" sz="1400" dirty="0"/>
          </a:p>
        </p:txBody>
      </p:sp>
      <p:sp>
        <p:nvSpPr>
          <p:cNvPr id="30" name="Shape 27"/>
          <p:cNvSpPr/>
          <p:nvPr/>
        </p:nvSpPr>
        <p:spPr>
          <a:xfrm>
            <a:off x="10021824" y="1554480"/>
            <a:ext cx="1481328" cy="914400"/>
          </a:xfrm>
          <a:prstGeom prst="roundRect">
            <a:avLst>
              <a:gd name="adj" fmla="val 6000"/>
            </a:avLst>
          </a:prstGeom>
          <a:solidFill>
            <a:srgbClr val="E82127"/>
          </a:solidFill>
          <a:ln w="12700">
            <a:solidFill>
              <a:srgbClr val="E82127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10058400" y="1664208"/>
            <a:ext cx="140817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$4.4B</a:t>
            </a:r>
            <a:endParaRPr lang="en-US" sz="1650" dirty="0"/>
          </a:p>
        </p:txBody>
      </p:sp>
      <p:sp>
        <p:nvSpPr>
          <p:cNvPr id="32" name="Text 29"/>
          <p:cNvSpPr/>
          <p:nvPr/>
        </p:nvSpPr>
        <p:spPr>
          <a:xfrm>
            <a:off x="10058400" y="2084832"/>
            <a:ext cx="14081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FFD9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 income</a:t>
            </a:r>
            <a:endParaRPr lang="en-US" sz="95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2788920"/>
          <a:ext cx="5212080" cy="914400"/>
        </p:xfrm>
        <a:graphic>
          <a:graphicData uri="http://schemas.openxmlformats.org/drawingml/2006/table">
            <a:tbl>
              <a:tblPr/>
              <a:tblGrid>
                <a:gridCol w="3566160"/>
                <a:gridCol w="1645920"/>
              </a:tblGrid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Line item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0E12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FY2025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0E1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Revenue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$94,827M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Cost of revenues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($77,733M)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Gross profit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$17,094M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Research &amp; development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($6,411M)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SG&amp;A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($5,834M)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Restructuring &amp; other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($494M)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Operating income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$4,355M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Shape 30"/>
          <p:cNvSpPr/>
          <p:nvPr/>
        </p:nvSpPr>
        <p:spPr>
          <a:xfrm>
            <a:off x="5989320" y="2788920"/>
            <a:ext cx="5696712" cy="2743200"/>
          </a:xfrm>
          <a:prstGeom prst="roundRect">
            <a:avLst>
              <a:gd name="adj" fmla="val 2667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5" name="Text 31"/>
          <p:cNvSpPr/>
          <p:nvPr/>
        </p:nvSpPr>
        <p:spPr>
          <a:xfrm>
            <a:off x="6217920" y="2971800"/>
            <a:ext cx="5212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CORRECTION</a:t>
            </a:r>
            <a:endParaRPr lang="en-US" sz="1100" dirty="0"/>
          </a:p>
        </p:txBody>
      </p:sp>
      <p:sp>
        <p:nvSpPr>
          <p:cNvPr id="36" name="Text 32"/>
          <p:cNvSpPr/>
          <p:nvPr/>
        </p:nvSpPr>
        <p:spPr>
          <a:xfrm>
            <a:off x="6217920" y="3310128"/>
            <a:ext cx="5285232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FY2025 gross profit is the SEC 10-K's $17,094M at an 18.0% margin.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earlier draft used a derived 15.5% margin (≈$14.7B GP) — that assumption is removed.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downstream step starts from this reported base, not an estimate.</a:t>
            </a:r>
            <a:endParaRPr lang="en-US" sz="1250" dirty="0"/>
          </a:p>
        </p:txBody>
      </p:sp>
      <p:sp>
        <p:nvSpPr>
          <p:cNvPr id="37" name="Text 33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FY2025 Form 10-K, Consolidated Statement of Operations</a:t>
            </a:r>
            <a:endParaRPr lang="en-US" sz="800" dirty="0"/>
          </a:p>
        </p:txBody>
      </p:sp>
      <p:sp>
        <p:nvSpPr>
          <p:cNvPr id="38" name="Text 34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SESSION 1 · STEP 2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Vertical analysis — what moved margin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graphicFrame>
        <p:nvGraphicFramePr>
          <p:cNvPr id="6" name="Chart 0" descr=""/>
          <p:cNvGraphicFramePr/>
          <p:nvPr/>
        </p:nvGraphicFramePr>
        <p:xfrm>
          <a:off x="502920" y="1481328"/>
          <a:ext cx="6812280" cy="224028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" name="Text 3"/>
          <p:cNvSpPr/>
          <p:nvPr/>
        </p:nvSpPr>
        <p:spPr>
          <a:xfrm>
            <a:off x="502920" y="382219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Each line as % of net revenue</a:t>
            </a:r>
            <a:endParaRPr lang="en-US" sz="1150" dirty="0"/>
          </a:p>
        </p:txBody>
      </p:sp>
      <p:graphicFrame>
        <p:nvGraphicFramePr>
          <p:cNvPr id="1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4096512"/>
          <a:ext cx="6812280" cy="914400"/>
        </p:xfrm>
        <a:graphic>
          <a:graphicData uri="http://schemas.openxmlformats.org/drawingml/2006/table">
            <a:tbl>
              <a:tblPr/>
              <a:tblGrid>
                <a:gridCol w="2971800"/>
                <a:gridCol w="1280160"/>
                <a:gridCol w="1280160"/>
                <a:gridCol w="1280160"/>
              </a:tblGrid>
              <a:tr h="27889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Line item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FY2024 %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FY2025 %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 pp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9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Net revenue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100.0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100.0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9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Cost of revenues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82.1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82.0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−0.1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9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Gross profit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17.9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18.0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+0.1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9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SG&amp;A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5.3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B3121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+0.9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9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R&amp;D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B3121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+2.2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9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Operating income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7.2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B3121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−2.6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hape 4"/>
          <p:cNvSpPr/>
          <p:nvPr/>
        </p:nvSpPr>
        <p:spPr>
          <a:xfrm>
            <a:off x="7543800" y="1481328"/>
            <a:ext cx="4142232" cy="4480560"/>
          </a:xfrm>
          <a:prstGeom prst="roundRect">
            <a:avLst>
              <a:gd name="adj" fmla="val 1766"/>
            </a:avLst>
          </a:prstGeom>
          <a:solidFill>
            <a:srgbClr val="0E0E12"/>
          </a:solidFill>
          <a:ln/>
        </p:spPr>
      </p:sp>
      <p:sp>
        <p:nvSpPr>
          <p:cNvPr id="10" name="Text 5"/>
          <p:cNvSpPr/>
          <p:nvPr/>
        </p:nvSpPr>
        <p:spPr>
          <a:xfrm>
            <a:off x="7772400" y="1664208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READING</a:t>
            </a:r>
            <a:endParaRPr lang="en-US" sz="1100" dirty="0"/>
          </a:p>
        </p:txBody>
      </p:sp>
      <p:sp>
        <p:nvSpPr>
          <p:cNvPr id="11" name="Text 6"/>
          <p:cNvSpPr/>
          <p:nvPr/>
        </p:nvSpPr>
        <p:spPr>
          <a:xfrm>
            <a:off x="7772400" y="2029968"/>
            <a:ext cx="3703320" cy="384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 slipped 2.9% year over year.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Gross margin essentially flat (17.9% → 18.0%) — the variable cost base scaled cleanly.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R&amp;D rose from 4.6% to 6.8% of revenue (AI, FSD, Robotaxi, Optimus).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SG&amp;A rose from 5.3% to 6.2% of revenue.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 margin fell 2.6 points — an OpEx-intensity story, not a pricing story.</a:t>
            </a:r>
            <a:endParaRPr lang="en-US" sz="1200" dirty="0"/>
          </a:p>
        </p:txBody>
      </p:sp>
      <p:sp>
        <p:nvSpPr>
          <p:cNvPr id="12" name="Text 7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FY2024–FY2025 10-K; project workbook, Step 2</a:t>
            </a:r>
            <a:endParaRPr lang="en-US" sz="800" dirty="0"/>
          </a:p>
        </p:txBody>
      </p:sp>
      <p:sp>
        <p:nvSpPr>
          <p:cNvPr id="13" name="Text 8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SESSION 1 · STEP 3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classification — three dimensions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graphicFrame>
        <p:nvGraphicFramePr>
          <p:cNvPr id="1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572768"/>
          <a:ext cx="11183112" cy="914400"/>
        </p:xfrm>
        <a:graphic>
          <a:graphicData uri="http://schemas.openxmlformats.org/drawingml/2006/table">
            <a:tbl>
              <a:tblPr/>
              <a:tblGrid>
                <a:gridCol w="2697480"/>
                <a:gridCol w="1143000"/>
                <a:gridCol w="1188720"/>
                <a:gridCol w="1188720"/>
                <a:gridCol w="4965192"/>
              </a:tblGrid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Cost line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Nature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Behaviour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Function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Flows into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Battery / body / motors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Direct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Variable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Product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Step 5 DM → Step 6 COGM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Direct labor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Direct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Variable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Product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Step 5 DL → Step 6 COGM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Utilities / indirect materials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Indirect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Mixed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MOH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Step 4 high-low → Step 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Depreciation / plant lease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Indirect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Fixed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MOH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Step 5 fixed MOH → Step 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R&amp;D — AI / FSD / battery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Indirect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Fixed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Period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Step 9 only (period cost)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SG&amp;A / legal / stores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Indirect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Mixed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Period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Step 4 split → Step 9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3"/>
          <p:cNvSpPr/>
          <p:nvPr/>
        </p:nvSpPr>
        <p:spPr>
          <a:xfrm>
            <a:off x="502920" y="45262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Behaviour rolls up to the COGS split (detailed in Step 4)</a:t>
            </a:r>
            <a:endParaRPr lang="en-US" sz="1150" dirty="0"/>
          </a:p>
        </p:txBody>
      </p:sp>
      <p:sp>
        <p:nvSpPr>
          <p:cNvPr id="8" name="Shape 4"/>
          <p:cNvSpPr/>
          <p:nvPr/>
        </p:nvSpPr>
        <p:spPr>
          <a:xfrm>
            <a:off x="502920" y="4846320"/>
            <a:ext cx="9617476" cy="45720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9" name="Shape 5"/>
          <p:cNvSpPr/>
          <p:nvPr/>
        </p:nvSpPr>
        <p:spPr>
          <a:xfrm>
            <a:off x="10120396" y="4846320"/>
            <a:ext cx="1565636" cy="457200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10" name="Text 6"/>
          <p:cNvSpPr/>
          <p:nvPr/>
        </p:nvSpPr>
        <p:spPr>
          <a:xfrm>
            <a:off x="612648" y="4846320"/>
            <a:ext cx="93980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Variable  $66.8B · 86%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10193548" y="4846320"/>
            <a:ext cx="141933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Fixed  $10.9B · 14%</a:t>
            </a:r>
            <a:endParaRPr lang="en-US" sz="1000" dirty="0"/>
          </a:p>
        </p:txBody>
      </p:sp>
      <p:sp>
        <p:nvSpPr>
          <p:cNvPr id="12" name="Text 8"/>
          <p:cNvSpPr/>
          <p:nvPr/>
        </p:nvSpPr>
        <p:spPr>
          <a:xfrm>
            <a:off x="502920" y="5532120"/>
            <a:ext cx="11183112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Boundary — Tesla discloses total segment cost pools; the DM / DL / MOH split is a labelled managerial mapping for teaching, not a disclosed cost function. Period costs (R&amp;D, SG&amp;A) skip Steps 5–7.</a:t>
            </a:r>
            <a:endParaRPr lang="en-US" sz="1100" dirty="0"/>
          </a:p>
        </p:txBody>
      </p:sp>
      <p:sp>
        <p:nvSpPr>
          <p:cNvPr id="13" name="Text 9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FY2025 10-K, MD&amp;A cost-of-revenues disclosure; project Step 3</a:t>
            </a:r>
            <a:endParaRPr lang="en-US" sz="800" dirty="0"/>
          </a:p>
        </p:txBody>
      </p:sp>
      <p:sp>
        <p:nvSpPr>
          <p:cNvPr id="14" name="Text 10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CONTROL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provenance — sourced vs assumed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02920" y="1554480"/>
            <a:ext cx="5486400" cy="4160520"/>
          </a:xfrm>
          <a:prstGeom prst="roundRect">
            <a:avLst>
              <a:gd name="adj" fmla="val 1758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02920" y="1554480"/>
            <a:ext cx="5486400" cy="54864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8" name="Text 5"/>
          <p:cNvSpPr/>
          <p:nvPr/>
        </p:nvSpPr>
        <p:spPr>
          <a:xfrm>
            <a:off x="731520" y="173736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3B40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DIRECTLY SOURCED FROM FILINGS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731520" y="2103120"/>
            <a:ext cx="5074920" cy="3383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revenue, segment revenue, COGS and gross profit.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R&amp;D, SG&amp;A, restructuring and operating income.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Interest, other income, tax and the net-income basis.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Inventory categories (RM, WIP, FG, service) and segment cost pools.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Balance-sheet &amp; cash-flow facts: cash, PPE, AP, equity, OCF, capex, FCF.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and delivery counts from Tesla IR.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6199632" y="1554480"/>
            <a:ext cx="5486400" cy="4160520"/>
          </a:xfrm>
          <a:prstGeom prst="roundRect">
            <a:avLst>
              <a:gd name="adj" fmla="val 1758"/>
            </a:avLst>
          </a:prstGeom>
          <a:solidFill>
            <a:srgbClr val="0E0E12"/>
          </a:solidFill>
          <a:ln/>
        </p:spPr>
      </p:sp>
      <p:sp>
        <p:nvSpPr>
          <p:cNvPr id="11" name="Shape 8"/>
          <p:cNvSpPr/>
          <p:nvPr/>
        </p:nvSpPr>
        <p:spPr>
          <a:xfrm>
            <a:off x="6199632" y="1554480"/>
            <a:ext cx="5486400" cy="54864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2" name="Text 9"/>
          <p:cNvSpPr/>
          <p:nvPr/>
        </p:nvSpPr>
        <p:spPr>
          <a:xfrm>
            <a:off x="6428232" y="173736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ASSUMED / DERIVED — WITH REASON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6428232" y="2103120"/>
            <a:ext cx="5074920" cy="3383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Variable / fixed split inside disclosed pools (high-low; labelled fragile post-2022).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DM / DL / MOH allocation — 60/10/30 teaching proxy, Step 5 presentation only.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Raw-material purchases as a residual plug.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Variable SG&amp;A share (~10%) for the contribution format, sensitized in Step 8.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 range — bottom-up central with BMA and segment-aware checks.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reconstructed lines are managerial estimates, not disclosed GAAP.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FY2025 10-K; inventory note; Note 16; Q4 P&amp;D release; workbook source tabs</a:t>
            </a:r>
            <a:endParaRPr lang="en-US" sz="800" dirty="0"/>
          </a:p>
        </p:txBody>
      </p:sp>
      <p:sp>
        <p:nvSpPr>
          <p:cNvPr id="15" name="Text 12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SESSION 1 · STEP 4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Segment cost-pool split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graphicFrame>
        <p:nvGraphicFramePr>
          <p:cNvPr id="1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572768"/>
          <a:ext cx="11183112" cy="914400"/>
        </p:xfrm>
        <a:graphic>
          <a:graphicData uri="http://schemas.openxmlformats.org/drawingml/2006/table">
            <a:tbl>
              <a:tblPr/>
              <a:tblGrid>
                <a:gridCol w="2286000"/>
                <a:gridCol w="2468880"/>
                <a:gridCol w="2468880"/>
                <a:gridCol w="3959352"/>
              </a:tblGrid>
              <a:tr h="4572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Pool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Variable (% of pool)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Fixed (% of pool)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Interpretation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Auto + Services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$59.6B · 86.7%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$9.16B · 13.3%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Scales with vehicle/service activity + capacity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Energy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$7.24B · 80.8%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$1.73B · 19.2%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Storage/solar carries a higher fixed share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Consolidated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$66.85B · 86.0%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$10.89B · 14.0%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Reconciles exactly to $77.733B COGS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hape 3"/>
          <p:cNvSpPr/>
          <p:nvPr/>
        </p:nvSpPr>
        <p:spPr>
          <a:xfrm>
            <a:off x="502920" y="3703320"/>
            <a:ext cx="5486400" cy="2011680"/>
          </a:xfrm>
          <a:prstGeom prst="roundRect">
            <a:avLst>
              <a:gd name="adj" fmla="val 3636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731520" y="3858768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READ IT</a:t>
            </a:r>
            <a:endParaRPr lang="en-US" sz="1100" dirty="0"/>
          </a:p>
        </p:txBody>
      </p:sp>
      <p:sp>
        <p:nvSpPr>
          <p:cNvPr id="9" name="Text 5"/>
          <p:cNvSpPr/>
          <p:nvPr/>
        </p:nvSpPr>
        <p:spPr>
          <a:xfrm>
            <a:off x="731520" y="4187952"/>
            <a:ext cx="507492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cost pool is split into a variable and a fixed share (percent of that pool).</a:t>
            </a:r>
            <a:endParaRPr lang="en-US" sz="115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Annual high-low is fragile after the 2022–2025 regime break.</a:t>
            </a:r>
            <a:endParaRPr lang="en-US" sz="115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Its value is that it reconciles to disclosed segment costs — not that it proves a precise slope.</a:t>
            </a:r>
            <a:endParaRPr lang="en-US" sz="1150" dirty="0"/>
          </a:p>
        </p:txBody>
      </p:sp>
      <p:sp>
        <p:nvSpPr>
          <p:cNvPr id="10" name="Shape 6"/>
          <p:cNvSpPr/>
          <p:nvPr/>
        </p:nvSpPr>
        <p:spPr>
          <a:xfrm>
            <a:off x="6199632" y="3703320"/>
            <a:ext cx="5486400" cy="2011680"/>
          </a:xfrm>
          <a:prstGeom prst="roundRect">
            <a:avLst>
              <a:gd name="adj" fmla="val 3636"/>
            </a:avLst>
          </a:prstGeom>
          <a:solidFill>
            <a:srgbClr val="0E0E12"/>
          </a:solidFill>
          <a:ln/>
        </p:spPr>
      </p:sp>
      <p:sp>
        <p:nvSpPr>
          <p:cNvPr id="11" name="Text 7"/>
          <p:cNvSpPr/>
          <p:nvPr/>
        </p:nvSpPr>
        <p:spPr>
          <a:xfrm>
            <a:off x="6428232" y="3858768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THIS METHOD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428232" y="4187952"/>
            <a:ext cx="507492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earlier “30% of COGS = MOH” approach was assumption-on-assumption.</a:t>
            </a:r>
            <a:endParaRPr lang="en-US" sz="115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Tesla discloses segment costs, so this starts from sourced totals and models only the split.</a:t>
            </a:r>
            <a:endParaRPr lang="en-US" sz="115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variable rate and cost equations follow on the next slide.</a:t>
            </a:r>
            <a:endParaRPr lang="en-US" sz="1150" dirty="0"/>
          </a:p>
        </p:txBody>
      </p:sp>
      <p:sp>
        <p:nvSpPr>
          <p:cNvPr id="13" name="Text 9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FY2025 10-K, Note 16; workbook Part B high-low comparison</a:t>
            </a:r>
            <a:endParaRPr lang="en-US" sz="800" dirty="0"/>
          </a:p>
        </p:txBody>
      </p:sp>
      <p:sp>
        <p:nvSpPr>
          <p:cNvPr id="14" name="Text 10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SESSION 1 · STEP 4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High-low method &amp; cost equations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2920" y="148132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 A · CLASSICAL HIGH-LOW (AUTO + SERVICES)</a:t>
            </a:r>
            <a:endParaRPr lang="en-US" sz="1100" dirty="0"/>
          </a:p>
        </p:txBody>
      </p:sp>
      <p:graphicFrame>
        <p:nvGraphicFramePr>
          <p:cNvPr id="1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792224"/>
          <a:ext cx="5440680" cy="914400"/>
        </p:xfrm>
        <a:graphic>
          <a:graphicData uri="http://schemas.openxmlformats.org/drawingml/2006/table">
            <a:tbl>
              <a:tblPr/>
              <a:tblGrid>
                <a:gridCol w="1783080"/>
                <a:gridCol w="3657600"/>
              </a:tblGrid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Element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Value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Activity driver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Vehicles produced (Tesla Q4 P&amp;D)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High point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FY2023 · 1,845,985 veh · $74,219M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Low point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FY2022 · 1,369,611 veh · $56,988M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Variable rate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$36,171 / vehicle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Fixed component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$7,447.9M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hape 4"/>
          <p:cNvSpPr/>
          <p:nvPr/>
        </p:nvSpPr>
        <p:spPr>
          <a:xfrm>
            <a:off x="502920" y="4261104"/>
            <a:ext cx="5440680" cy="658368"/>
          </a:xfrm>
          <a:prstGeom prst="roundRect">
            <a:avLst>
              <a:gd name="adj" fmla="val 8333"/>
            </a:avLst>
          </a:prstGeom>
          <a:solidFill>
            <a:srgbClr val="E82127"/>
          </a:solidFill>
          <a:ln/>
        </p:spPr>
      </p:sp>
      <p:sp>
        <p:nvSpPr>
          <p:cNvPr id="9" name="Text 5"/>
          <p:cNvSpPr/>
          <p:nvPr/>
        </p:nvSpPr>
        <p:spPr>
          <a:xfrm>
            <a:off x="685800" y="4261104"/>
            <a:ext cx="51206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D9D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equation   </a:t>
            </a:r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= $7,447.9M + $36,171 × vehicles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502920" y="4992624"/>
            <a:ext cx="5440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($74,219M − $56,988M) ÷ (1,845,985 − 1,369,611 veh)</a:t>
            </a:r>
            <a:endParaRPr lang="en-US" sz="950" dirty="0"/>
          </a:p>
        </p:txBody>
      </p:sp>
      <p:sp>
        <p:nvSpPr>
          <p:cNvPr id="11" name="Text 7"/>
          <p:cNvSpPr/>
          <p:nvPr/>
        </p:nvSpPr>
        <p:spPr>
          <a:xfrm>
            <a:off x="6263640" y="148132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 B · SEGMENT COST EQUATIONS (APPLIED)</a:t>
            </a:r>
            <a:endParaRPr lang="en-US" sz="1100" dirty="0"/>
          </a:p>
        </p:txBody>
      </p:sp>
      <p:sp>
        <p:nvSpPr>
          <p:cNvPr id="12" name="Shape 8"/>
          <p:cNvSpPr/>
          <p:nvPr/>
        </p:nvSpPr>
        <p:spPr>
          <a:xfrm>
            <a:off x="6263640" y="1792224"/>
            <a:ext cx="5422392" cy="676656"/>
          </a:xfrm>
          <a:prstGeom prst="roundRect">
            <a:avLst>
              <a:gd name="adj" fmla="val 8108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6263640" y="1792224"/>
            <a:ext cx="64008" cy="676656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4" name="Text 10"/>
          <p:cNvSpPr/>
          <p:nvPr/>
        </p:nvSpPr>
        <p:spPr>
          <a:xfrm>
            <a:off x="6446520" y="1883664"/>
            <a:ext cx="51206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6A6E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 + Services</a:t>
            </a:r>
            <a:endParaRPr lang="en-US" sz="1000" dirty="0"/>
          </a:p>
        </p:txBody>
      </p:sp>
      <p:sp>
        <p:nvSpPr>
          <p:cNvPr id="15" name="Text 11"/>
          <p:cNvSpPr/>
          <p:nvPr/>
        </p:nvSpPr>
        <p:spPr>
          <a:xfrm>
            <a:off x="6446520" y="2103120"/>
            <a:ext cx="51206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= $9,160M + 0.727 × revenue</a:t>
            </a:r>
            <a:endParaRPr lang="en-US" sz="1400" dirty="0"/>
          </a:p>
        </p:txBody>
      </p:sp>
      <p:sp>
        <p:nvSpPr>
          <p:cNvPr id="16" name="Shape 12"/>
          <p:cNvSpPr/>
          <p:nvPr/>
        </p:nvSpPr>
        <p:spPr>
          <a:xfrm>
            <a:off x="6263640" y="2596896"/>
            <a:ext cx="5422392" cy="676656"/>
          </a:xfrm>
          <a:prstGeom prst="roundRect">
            <a:avLst>
              <a:gd name="adj" fmla="val 8108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6263640" y="2596896"/>
            <a:ext cx="64008" cy="676656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8" name="Text 14"/>
          <p:cNvSpPr/>
          <p:nvPr/>
        </p:nvSpPr>
        <p:spPr>
          <a:xfrm>
            <a:off x="6446520" y="2688336"/>
            <a:ext cx="51206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6A6E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Energy</a:t>
            </a:r>
            <a:endParaRPr lang="en-US" sz="1000" dirty="0"/>
          </a:p>
        </p:txBody>
      </p:sp>
      <p:sp>
        <p:nvSpPr>
          <p:cNvPr id="19" name="Text 15"/>
          <p:cNvSpPr/>
          <p:nvPr/>
        </p:nvSpPr>
        <p:spPr>
          <a:xfrm>
            <a:off x="6446520" y="2907792"/>
            <a:ext cx="51206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= $1,725M + 0.567 × revenue</a:t>
            </a:r>
            <a:endParaRPr lang="en-US" sz="1400" dirty="0"/>
          </a:p>
        </p:txBody>
      </p:sp>
      <p:sp>
        <p:nvSpPr>
          <p:cNvPr id="20" name="Shape 16"/>
          <p:cNvSpPr/>
          <p:nvPr/>
        </p:nvSpPr>
        <p:spPr>
          <a:xfrm>
            <a:off x="6263640" y="3401568"/>
            <a:ext cx="5422392" cy="676656"/>
          </a:xfrm>
          <a:prstGeom prst="roundRect">
            <a:avLst>
              <a:gd name="adj" fmla="val 8108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6263640" y="3401568"/>
            <a:ext cx="64008" cy="676656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2" name="Text 18"/>
          <p:cNvSpPr/>
          <p:nvPr/>
        </p:nvSpPr>
        <p:spPr>
          <a:xfrm>
            <a:off x="6446520" y="3493008"/>
            <a:ext cx="51206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6A6E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Consolidated  (= $77,733M COGS)</a:t>
            </a:r>
            <a:endParaRPr lang="en-US" sz="1000" dirty="0"/>
          </a:p>
        </p:txBody>
      </p:sp>
      <p:sp>
        <p:nvSpPr>
          <p:cNvPr id="23" name="Text 19"/>
          <p:cNvSpPr/>
          <p:nvPr/>
        </p:nvSpPr>
        <p:spPr>
          <a:xfrm>
            <a:off x="6446520" y="3712464"/>
            <a:ext cx="51206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= $10,885M + 0.705 × revenue</a:t>
            </a:r>
            <a:endParaRPr lang="en-US" sz="1400" dirty="0"/>
          </a:p>
        </p:txBody>
      </p:sp>
      <p:sp>
        <p:nvSpPr>
          <p:cNvPr id="24" name="Shape 20"/>
          <p:cNvSpPr/>
          <p:nvPr/>
        </p:nvSpPr>
        <p:spPr>
          <a:xfrm>
            <a:off x="6263640" y="4261104"/>
            <a:ext cx="5422392" cy="658368"/>
          </a:xfrm>
          <a:prstGeom prst="roundRect">
            <a:avLst>
              <a:gd name="adj" fmla="val 8333"/>
            </a:avLst>
          </a:prstGeom>
          <a:solidFill>
            <a:srgbClr val="0E0E12"/>
          </a:solidFill>
          <a:ln/>
        </p:spPr>
      </p:sp>
      <p:sp>
        <p:nvSpPr>
          <p:cNvPr id="25" name="Text 21"/>
          <p:cNvSpPr/>
          <p:nvPr/>
        </p:nvSpPr>
        <p:spPr>
          <a:xfrm>
            <a:off x="6446520" y="4261104"/>
            <a:ext cx="51206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03000"/>
              </a:lnSpc>
              <a:buNone/>
            </a:pPr>
            <a:r>
              <a:rPr lang="en-US" sz="10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Variable rate → Step 5 variable MOH  ·  fixed component → Step 5 fixed MOH  ·  cost equation → Sessions 3–4 forecast</a:t>
            </a:r>
            <a:endParaRPr lang="en-US" sz="1050" dirty="0"/>
          </a:p>
        </p:txBody>
      </p:sp>
      <p:sp>
        <p:nvSpPr>
          <p:cNvPr id="26" name="Text 22"/>
          <p:cNvSpPr/>
          <p:nvPr/>
        </p:nvSpPr>
        <p:spPr>
          <a:xfrm>
            <a:off x="502920" y="5440680"/>
            <a:ext cx="11183112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Classical high-low is shown for case-guide completeness. The model applies the segment-cost-pool equations because Tesla's annual data has a 2022–2025 regime break and Tesla does not disclose variable/fixed cost behaviour.</a:t>
            </a:r>
            <a:endParaRPr lang="en-US" sz="1100" dirty="0"/>
          </a:p>
        </p:txBody>
      </p:sp>
      <p:sp>
        <p:nvSpPr>
          <p:cNvPr id="27" name="Text 23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FY2022–FY2023 10-K segment disclosure; Q4 P&amp;D releases; workbook Part B</a:t>
            </a:r>
            <a:endParaRPr lang="en-US" sz="800" dirty="0"/>
          </a:p>
        </p:txBody>
      </p:sp>
      <p:sp>
        <p:nvSpPr>
          <p:cNvPr id="28" name="Text 24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SESSION 1 · STEP 5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 product cost — overhead rate &amp; per-unit build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2920" y="148132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 A · PREDETERMINED OVERHEAD RATE</a:t>
            </a:r>
            <a:endParaRPr lang="en-US" sz="1100" dirty="0"/>
          </a:p>
        </p:txBody>
      </p:sp>
      <p:graphicFrame>
        <p:nvGraphicFramePr>
          <p:cNvPr id="1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792224"/>
          <a:ext cx="5440680" cy="914400"/>
        </p:xfrm>
        <a:graphic>
          <a:graphicData uri="http://schemas.openxmlformats.org/drawingml/2006/table">
            <a:tbl>
              <a:tblPr/>
              <a:tblGrid>
                <a:gridCol w="3063240"/>
                <a:gridCol w="2377440"/>
              </a:tblGrid>
              <a:tr h="39319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Item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Value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Fixed MOH (total)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$9,160M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Variable MOH (total)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$11,469M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Total estimated MOH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$20,629M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Allocation base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1,654,667 vehicles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Predetermined OH rate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$12,467 / veh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Fixed MOH per vehicle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$5,536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02920" y="4617720"/>
            <a:ext cx="54406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05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 plant-wide rate; allocation base = vehicles produced. MOH is sourced from the Step 4 segment pools ($9.16B fixed + $11.47B variable).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6263640" y="148132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 B · UNIT PRODUCT COST ($/VEHICLE)</a:t>
            </a:r>
            <a:endParaRPr lang="en-US" sz="1100" dirty="0"/>
          </a:p>
        </p:txBody>
      </p:sp>
      <p:sp>
        <p:nvSpPr>
          <p:cNvPr id="10" name="Shape 6"/>
          <p:cNvSpPr/>
          <p:nvPr/>
        </p:nvSpPr>
        <p:spPr>
          <a:xfrm>
            <a:off x="6263640" y="1792224"/>
            <a:ext cx="2606040" cy="868680"/>
          </a:xfrm>
          <a:prstGeom prst="roundRect">
            <a:avLst>
              <a:gd name="adj" fmla="val 7368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6263640" y="1792224"/>
            <a:ext cx="64008" cy="868680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12" name="Text 8"/>
          <p:cNvSpPr/>
          <p:nvPr/>
        </p:nvSpPr>
        <p:spPr>
          <a:xfrm>
            <a:off x="6428232" y="1911096"/>
            <a:ext cx="2331720" cy="39959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$24,935</a:t>
            </a:r>
            <a:endParaRPr lang="en-US" sz="1800" dirty="0"/>
          </a:p>
        </p:txBody>
      </p:sp>
      <p:sp>
        <p:nvSpPr>
          <p:cNvPr id="13" name="Text 9"/>
          <p:cNvSpPr/>
          <p:nvPr/>
        </p:nvSpPr>
        <p:spPr>
          <a:xfrm>
            <a:off x="6428232" y="2269998"/>
            <a:ext cx="23317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 materials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9079992" y="1792224"/>
            <a:ext cx="2606040" cy="868680"/>
          </a:xfrm>
          <a:prstGeom prst="roundRect">
            <a:avLst>
              <a:gd name="adj" fmla="val 7368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9079992" y="1792224"/>
            <a:ext cx="64008" cy="868680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16" name="Text 12"/>
          <p:cNvSpPr/>
          <p:nvPr/>
        </p:nvSpPr>
        <p:spPr>
          <a:xfrm>
            <a:off x="9244584" y="1911096"/>
            <a:ext cx="2331720" cy="39959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$4,156</a:t>
            </a:r>
            <a:endParaRPr lang="en-US" sz="1800" dirty="0"/>
          </a:p>
        </p:txBody>
      </p:sp>
      <p:sp>
        <p:nvSpPr>
          <p:cNvPr id="17" name="Text 13"/>
          <p:cNvSpPr/>
          <p:nvPr/>
        </p:nvSpPr>
        <p:spPr>
          <a:xfrm>
            <a:off x="9244584" y="2269998"/>
            <a:ext cx="23317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 labour</a:t>
            </a:r>
            <a:endParaRPr lang="en-US" sz="1050" dirty="0"/>
          </a:p>
        </p:txBody>
      </p:sp>
      <p:sp>
        <p:nvSpPr>
          <p:cNvPr id="18" name="Shape 14"/>
          <p:cNvSpPr/>
          <p:nvPr/>
        </p:nvSpPr>
        <p:spPr>
          <a:xfrm>
            <a:off x="6263640" y="2743200"/>
            <a:ext cx="2606040" cy="868680"/>
          </a:xfrm>
          <a:prstGeom prst="roundRect">
            <a:avLst>
              <a:gd name="adj" fmla="val 7368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6263640" y="2743200"/>
            <a:ext cx="64008" cy="868680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20" name="Text 16"/>
          <p:cNvSpPr/>
          <p:nvPr/>
        </p:nvSpPr>
        <p:spPr>
          <a:xfrm>
            <a:off x="6428232" y="2862072"/>
            <a:ext cx="2331720" cy="39959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$6,931</a:t>
            </a:r>
            <a:endParaRPr lang="en-US" sz="1800" dirty="0"/>
          </a:p>
        </p:txBody>
      </p:sp>
      <p:sp>
        <p:nvSpPr>
          <p:cNvPr id="21" name="Text 17"/>
          <p:cNvSpPr/>
          <p:nvPr/>
        </p:nvSpPr>
        <p:spPr>
          <a:xfrm>
            <a:off x="6428232" y="3220974"/>
            <a:ext cx="23317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Variable MOH</a:t>
            </a:r>
            <a:endParaRPr lang="en-US" sz="1050" dirty="0"/>
          </a:p>
        </p:txBody>
      </p:sp>
      <p:sp>
        <p:nvSpPr>
          <p:cNvPr id="22" name="Shape 18"/>
          <p:cNvSpPr/>
          <p:nvPr/>
        </p:nvSpPr>
        <p:spPr>
          <a:xfrm>
            <a:off x="9079992" y="2743200"/>
            <a:ext cx="2606040" cy="868680"/>
          </a:xfrm>
          <a:prstGeom prst="roundRect">
            <a:avLst>
              <a:gd name="adj" fmla="val 7368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3" name="Shape 19"/>
          <p:cNvSpPr/>
          <p:nvPr/>
        </p:nvSpPr>
        <p:spPr>
          <a:xfrm>
            <a:off x="9079992" y="2743200"/>
            <a:ext cx="64008" cy="868680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24" name="Text 20"/>
          <p:cNvSpPr/>
          <p:nvPr/>
        </p:nvSpPr>
        <p:spPr>
          <a:xfrm>
            <a:off x="9244584" y="2862072"/>
            <a:ext cx="2331720" cy="39959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$5,536</a:t>
            </a:r>
            <a:endParaRPr lang="en-US" sz="1800" dirty="0"/>
          </a:p>
        </p:txBody>
      </p:sp>
      <p:sp>
        <p:nvSpPr>
          <p:cNvPr id="25" name="Text 21"/>
          <p:cNvSpPr/>
          <p:nvPr/>
        </p:nvSpPr>
        <p:spPr>
          <a:xfrm>
            <a:off x="9244584" y="3220974"/>
            <a:ext cx="23317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Fixed MOH</a:t>
            </a:r>
            <a:endParaRPr lang="en-US" sz="1050" dirty="0"/>
          </a:p>
        </p:txBody>
      </p:sp>
      <p:sp>
        <p:nvSpPr>
          <p:cNvPr id="26" name="Shape 22"/>
          <p:cNvSpPr/>
          <p:nvPr/>
        </p:nvSpPr>
        <p:spPr>
          <a:xfrm>
            <a:off x="6263640" y="3694176"/>
            <a:ext cx="2606040" cy="868680"/>
          </a:xfrm>
          <a:prstGeom prst="roundRect">
            <a:avLst>
              <a:gd name="adj" fmla="val 7368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7" name="Shape 23"/>
          <p:cNvSpPr/>
          <p:nvPr/>
        </p:nvSpPr>
        <p:spPr>
          <a:xfrm>
            <a:off x="6263640" y="3694176"/>
            <a:ext cx="64008" cy="86868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8" name="Text 24"/>
          <p:cNvSpPr/>
          <p:nvPr/>
        </p:nvSpPr>
        <p:spPr>
          <a:xfrm>
            <a:off x="6428232" y="3813048"/>
            <a:ext cx="2331720" cy="39959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$41,558</a:t>
            </a:r>
            <a:endParaRPr lang="en-US" sz="1800" dirty="0"/>
          </a:p>
        </p:txBody>
      </p:sp>
      <p:sp>
        <p:nvSpPr>
          <p:cNvPr id="29" name="Text 25"/>
          <p:cNvSpPr/>
          <p:nvPr/>
        </p:nvSpPr>
        <p:spPr>
          <a:xfrm>
            <a:off x="6428232" y="4171950"/>
            <a:ext cx="23317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Absorption unit cost</a:t>
            </a:r>
            <a:endParaRPr lang="en-US" sz="1050" dirty="0"/>
          </a:p>
        </p:txBody>
      </p:sp>
      <p:sp>
        <p:nvSpPr>
          <p:cNvPr id="30" name="Shape 26"/>
          <p:cNvSpPr/>
          <p:nvPr/>
        </p:nvSpPr>
        <p:spPr>
          <a:xfrm>
            <a:off x="9079992" y="3694176"/>
            <a:ext cx="2606040" cy="868680"/>
          </a:xfrm>
          <a:prstGeom prst="roundRect">
            <a:avLst>
              <a:gd name="adj" fmla="val 7368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1" name="Shape 27"/>
          <p:cNvSpPr/>
          <p:nvPr/>
        </p:nvSpPr>
        <p:spPr>
          <a:xfrm>
            <a:off x="9079992" y="3694176"/>
            <a:ext cx="64008" cy="86868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2" name="Text 28"/>
          <p:cNvSpPr/>
          <p:nvPr/>
        </p:nvSpPr>
        <p:spPr>
          <a:xfrm>
            <a:off x="9244584" y="3813048"/>
            <a:ext cx="2331720" cy="39959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$36,022</a:t>
            </a:r>
            <a:endParaRPr lang="en-US" sz="1800" dirty="0"/>
          </a:p>
        </p:txBody>
      </p:sp>
      <p:sp>
        <p:nvSpPr>
          <p:cNvPr id="33" name="Text 29"/>
          <p:cNvSpPr/>
          <p:nvPr/>
        </p:nvSpPr>
        <p:spPr>
          <a:xfrm>
            <a:off x="9244584" y="4171950"/>
            <a:ext cx="23317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Variable unit cost</a:t>
            </a:r>
            <a:endParaRPr lang="en-US" sz="1050" dirty="0"/>
          </a:p>
        </p:txBody>
      </p:sp>
      <p:sp>
        <p:nvSpPr>
          <p:cNvPr id="34" name="Text 30"/>
          <p:cNvSpPr/>
          <p:nvPr/>
        </p:nvSpPr>
        <p:spPr>
          <a:xfrm>
            <a:off x="6263640" y="4617720"/>
            <a:ext cx="542239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Variable = absorption − fixed MOH/unit</a:t>
            </a:r>
            <a:endParaRPr lang="en-US" sz="1000" dirty="0"/>
          </a:p>
        </p:txBody>
      </p:sp>
      <p:sp>
        <p:nvSpPr>
          <p:cNvPr id="35" name="Text 31"/>
          <p:cNvSpPr/>
          <p:nvPr/>
        </p:nvSpPr>
        <p:spPr>
          <a:xfrm>
            <a:off x="502920" y="5440680"/>
            <a:ext cx="11183112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DM / DL / MOH use a 60 / 10 / 30 managerial allocation of the Auto + Services pool for presentation. Absorption unit cost ≈ $40.2k automotive ASP — a useful sanity check.</a:t>
            </a:r>
            <a:endParaRPr lang="en-US" sz="1100" dirty="0"/>
          </a:p>
        </p:txBody>
      </p:sp>
      <p:sp>
        <p:nvSpPr>
          <p:cNvPr id="36" name="Text 32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FY2025 Note 16; inventory note; project Step 5 Parts A &amp; B</a:t>
            </a:r>
            <a:endParaRPr lang="en-US" sz="800" dirty="0"/>
          </a:p>
        </p:txBody>
      </p:sp>
      <p:sp>
        <p:nvSpPr>
          <p:cNvPr id="37" name="Text 33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SESSION 1 · STEP 6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of goods manufactured schedule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graphicFrame>
        <p:nvGraphicFramePr>
          <p:cNvPr id="1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572768"/>
          <a:ext cx="6035040" cy="914400"/>
        </p:xfrm>
        <a:graphic>
          <a:graphicData uri="http://schemas.openxmlformats.org/drawingml/2006/table">
            <a:tbl>
              <a:tblPr/>
              <a:tblGrid>
                <a:gridCol w="4160520"/>
                <a:gridCol w="1874520"/>
              </a:tblGrid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Line item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$M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Beginning raw materials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$5,242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 Raw materials purchased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$46,581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 Ending raw materials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($4,522)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= Direct materials used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$47,301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 Direct labour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$7,884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 Manufacturing overhead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$23,651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= Total manufacturing cost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$78,835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 Beginning WIP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$1,532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 Ending WIP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($1,725)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= Cost of goods manufactured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$78,642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hape 3"/>
          <p:cNvSpPr/>
          <p:nvPr/>
        </p:nvSpPr>
        <p:spPr>
          <a:xfrm>
            <a:off x="6766560" y="1572768"/>
            <a:ext cx="4919472" cy="914400"/>
          </a:xfrm>
          <a:prstGeom prst="roundRect">
            <a:avLst>
              <a:gd name="adj" fmla="val 7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6766560" y="1572768"/>
            <a:ext cx="64008" cy="914400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9" name="Text 5"/>
          <p:cNvSpPr/>
          <p:nvPr/>
        </p:nvSpPr>
        <p:spPr>
          <a:xfrm>
            <a:off x="6931152" y="1691640"/>
            <a:ext cx="46451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$47.3B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6931152" y="2075688"/>
            <a:ext cx="464515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 materials used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6931152" y="2295144"/>
            <a:ext cx="464515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Beg RM + purchases − end RM</a:t>
            </a:r>
            <a:endParaRPr lang="en-US" sz="900" dirty="0"/>
          </a:p>
        </p:txBody>
      </p:sp>
      <p:sp>
        <p:nvSpPr>
          <p:cNvPr id="12" name="Shape 8"/>
          <p:cNvSpPr/>
          <p:nvPr/>
        </p:nvSpPr>
        <p:spPr>
          <a:xfrm>
            <a:off x="6766560" y="2615184"/>
            <a:ext cx="4919472" cy="914400"/>
          </a:xfrm>
          <a:prstGeom prst="roundRect">
            <a:avLst>
              <a:gd name="adj" fmla="val 7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6766560" y="2615184"/>
            <a:ext cx="64008" cy="914400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14" name="Text 10"/>
          <p:cNvSpPr/>
          <p:nvPr/>
        </p:nvSpPr>
        <p:spPr>
          <a:xfrm>
            <a:off x="6931152" y="2734056"/>
            <a:ext cx="46451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$78.8B</a:t>
            </a:r>
            <a:endParaRPr lang="en-US" sz="2400" dirty="0"/>
          </a:p>
        </p:txBody>
      </p:sp>
      <p:sp>
        <p:nvSpPr>
          <p:cNvPr id="15" name="Text 11"/>
          <p:cNvSpPr/>
          <p:nvPr/>
        </p:nvSpPr>
        <p:spPr>
          <a:xfrm>
            <a:off x="6931152" y="3118104"/>
            <a:ext cx="464515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manufacturing cost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6931152" y="3337560"/>
            <a:ext cx="464515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DM + DL + MOH</a:t>
            </a:r>
            <a:endParaRPr lang="en-US" sz="900" dirty="0"/>
          </a:p>
        </p:txBody>
      </p:sp>
      <p:sp>
        <p:nvSpPr>
          <p:cNvPr id="17" name="Shape 13"/>
          <p:cNvSpPr/>
          <p:nvPr/>
        </p:nvSpPr>
        <p:spPr>
          <a:xfrm>
            <a:off x="6766560" y="3657600"/>
            <a:ext cx="4919472" cy="914400"/>
          </a:xfrm>
          <a:prstGeom prst="roundRect">
            <a:avLst>
              <a:gd name="adj" fmla="val 7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6766560" y="3657600"/>
            <a:ext cx="64008" cy="91440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9" name="Text 15"/>
          <p:cNvSpPr/>
          <p:nvPr/>
        </p:nvSpPr>
        <p:spPr>
          <a:xfrm>
            <a:off x="6931152" y="3776472"/>
            <a:ext cx="46451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$78.6B</a:t>
            </a:r>
            <a:endParaRPr lang="en-US" sz="2400" dirty="0"/>
          </a:p>
        </p:txBody>
      </p:sp>
      <p:sp>
        <p:nvSpPr>
          <p:cNvPr id="20" name="Text 16"/>
          <p:cNvSpPr/>
          <p:nvPr/>
        </p:nvSpPr>
        <p:spPr>
          <a:xfrm>
            <a:off x="6931152" y="4160520"/>
            <a:ext cx="464515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of goods manufactured</a:t>
            </a:r>
            <a:endParaRPr lang="en-US" sz="1050" dirty="0"/>
          </a:p>
        </p:txBody>
      </p:sp>
      <p:sp>
        <p:nvSpPr>
          <p:cNvPr id="21" name="Text 17"/>
          <p:cNvSpPr/>
          <p:nvPr/>
        </p:nvSpPr>
        <p:spPr>
          <a:xfrm>
            <a:off x="6931152" y="4379976"/>
            <a:ext cx="464515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carries into Step 7</a:t>
            </a:r>
            <a:endParaRPr lang="en-US" sz="900" dirty="0"/>
          </a:p>
        </p:txBody>
      </p:sp>
      <p:sp>
        <p:nvSpPr>
          <p:cNvPr id="22" name="Shape 18"/>
          <p:cNvSpPr/>
          <p:nvPr/>
        </p:nvSpPr>
        <p:spPr>
          <a:xfrm>
            <a:off x="6766560" y="4700016"/>
            <a:ext cx="4919472" cy="1280160"/>
          </a:xfrm>
          <a:prstGeom prst="roundRect">
            <a:avLst>
              <a:gd name="adj" fmla="val 5714"/>
            </a:avLst>
          </a:prstGeom>
          <a:solidFill>
            <a:srgbClr val="0E0E12"/>
          </a:solidFill>
          <a:ln/>
        </p:spPr>
      </p:sp>
      <p:sp>
        <p:nvSpPr>
          <p:cNvPr id="23" name="Text 19"/>
          <p:cNvSpPr/>
          <p:nvPr/>
        </p:nvSpPr>
        <p:spPr>
          <a:xfrm>
            <a:off x="6967728" y="4864608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VERIFICATION</a:t>
            </a:r>
            <a:endParaRPr lang="en-US" sz="1100" dirty="0"/>
          </a:p>
        </p:txBody>
      </p:sp>
      <p:sp>
        <p:nvSpPr>
          <p:cNvPr id="24" name="Text 20"/>
          <p:cNvSpPr/>
          <p:nvPr/>
        </p:nvSpPr>
        <p:spPr>
          <a:xfrm>
            <a:off x="6967728" y="5193792"/>
            <a:ext cx="457200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manufacturing cost = DM + DL + MOH; COGM carries into Step 7.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RM purchases are a residual (not disclosed); MOH is a 60/10/30 managerial allocation.</a:t>
            </a:r>
            <a:endParaRPr lang="en-US" sz="1050" dirty="0"/>
          </a:p>
        </p:txBody>
      </p:sp>
      <p:sp>
        <p:nvSpPr>
          <p:cNvPr id="25" name="Text 21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FY2025 inventory note; 10-K Note 16; project Step 6</a:t>
            </a:r>
            <a:endParaRPr lang="en-US" sz="800" dirty="0"/>
          </a:p>
        </p:txBody>
      </p:sp>
      <p:sp>
        <p:nvSpPr>
          <p:cNvPr id="26" name="Text 22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SESSION 1 · STEP 7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COGS verification — what the $0 variance means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02920" y="1627632"/>
            <a:ext cx="2468880" cy="1024128"/>
          </a:xfrm>
          <a:prstGeom prst="roundRect">
            <a:avLst>
              <a:gd name="adj" fmla="val 625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02920" y="1810512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$3,940M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502920" y="228600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Beginning FG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2935224" y="1627632"/>
            <a:ext cx="265176" cy="10241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3163824" y="1627632"/>
            <a:ext cx="2468880" cy="1024128"/>
          </a:xfrm>
          <a:prstGeom prst="roundRect">
            <a:avLst>
              <a:gd name="adj" fmla="val 625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163824" y="1810512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$78,642M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3163824" y="228600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COGM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5596128" y="1627632"/>
            <a:ext cx="265176" cy="10241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2000" dirty="0"/>
          </a:p>
        </p:txBody>
      </p:sp>
      <p:sp>
        <p:nvSpPr>
          <p:cNvPr id="14" name="Shape 11"/>
          <p:cNvSpPr/>
          <p:nvPr/>
        </p:nvSpPr>
        <p:spPr>
          <a:xfrm>
            <a:off x="5824728" y="1627632"/>
            <a:ext cx="2468880" cy="1024128"/>
          </a:xfrm>
          <a:prstGeom prst="roundRect">
            <a:avLst>
              <a:gd name="adj" fmla="val 625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824728" y="1810512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($4,849M)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5824728" y="228600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 Ending FG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8257032" y="1627632"/>
            <a:ext cx="265176" cy="10241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2000" dirty="0"/>
          </a:p>
        </p:txBody>
      </p:sp>
      <p:sp>
        <p:nvSpPr>
          <p:cNvPr id="18" name="Shape 15"/>
          <p:cNvSpPr/>
          <p:nvPr/>
        </p:nvSpPr>
        <p:spPr>
          <a:xfrm>
            <a:off x="8485632" y="1627632"/>
            <a:ext cx="2468880" cy="1024128"/>
          </a:xfrm>
          <a:prstGeom prst="roundRect">
            <a:avLst>
              <a:gd name="adj" fmla="val 6250"/>
            </a:avLst>
          </a:prstGeom>
          <a:solidFill>
            <a:srgbClr val="E82127"/>
          </a:solidFill>
          <a:ln w="12700">
            <a:solidFill>
              <a:srgbClr val="E82127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8485632" y="1810512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$77,733M</a:t>
            </a:r>
            <a:endParaRPr lang="en-US" sz="2000" dirty="0"/>
          </a:p>
        </p:txBody>
      </p:sp>
      <p:sp>
        <p:nvSpPr>
          <p:cNvPr id="20" name="Text 17"/>
          <p:cNvSpPr/>
          <p:nvPr/>
        </p:nvSpPr>
        <p:spPr>
          <a:xfrm>
            <a:off x="8485632" y="2286000"/>
            <a:ext cx="2468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FFD9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 COGS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502920" y="3063240"/>
            <a:ext cx="5394960" cy="1600200"/>
          </a:xfrm>
          <a:prstGeom prst="roundRect">
            <a:avLst>
              <a:gd name="adj" fmla="val 4571"/>
            </a:avLst>
          </a:prstGeom>
          <a:solidFill>
            <a:srgbClr val="0E0E12"/>
          </a:solidFill>
          <a:ln/>
        </p:spPr>
      </p:sp>
      <p:sp>
        <p:nvSpPr>
          <p:cNvPr id="22" name="Text 19"/>
          <p:cNvSpPr/>
          <p:nvPr/>
        </p:nvSpPr>
        <p:spPr>
          <a:xfrm>
            <a:off x="704088" y="3218688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CHECK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704088" y="3566160"/>
            <a:ext cx="5074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$77,733M </a:t>
            </a:r>
            <a:pPr indent="0" marL="0">
              <a:buNone/>
            </a:pPr>
            <a:r>
              <a:rPr lang="en-US" sz="1150" dirty="0">
                <a:solidFill>
                  <a:srgbClr val="C9CD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calculated   =   </a:t>
            </a:r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$77,733M </a:t>
            </a:r>
            <a:pPr indent="0" marL="0">
              <a:buNone/>
            </a:pPr>
            <a:r>
              <a:rPr lang="en-US" sz="1150" dirty="0">
                <a:solidFill>
                  <a:srgbClr val="C9CD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reported (Step 1)</a:t>
            </a:r>
            <a:endParaRPr lang="en-US" sz="1700" dirty="0"/>
          </a:p>
        </p:txBody>
      </p:sp>
      <p:sp>
        <p:nvSpPr>
          <p:cNvPr id="24" name="Text 21"/>
          <p:cNvSpPr/>
          <p:nvPr/>
        </p:nvSpPr>
        <p:spPr>
          <a:xfrm>
            <a:off x="704088" y="4041648"/>
            <a:ext cx="5074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Variance  =  $0</a:t>
            </a:r>
            <a:endParaRPr lang="en-US" sz="2400" dirty="0"/>
          </a:p>
        </p:txBody>
      </p:sp>
      <p:sp>
        <p:nvSpPr>
          <p:cNvPr id="25" name="Shape 22"/>
          <p:cNvSpPr/>
          <p:nvPr/>
        </p:nvSpPr>
        <p:spPr>
          <a:xfrm>
            <a:off x="6035040" y="3063240"/>
            <a:ext cx="5650992" cy="1600200"/>
          </a:xfrm>
          <a:prstGeom prst="roundRect">
            <a:avLst>
              <a:gd name="adj" fmla="val 4571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6236208" y="3218688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" kern="0" dirty="0">
                <a:solidFill>
                  <a:srgbClr val="B312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IT DOES — AND DOESN'T — PROVE</a:t>
            </a:r>
            <a:endParaRPr lang="en-US" sz="1100" dirty="0"/>
          </a:p>
        </p:txBody>
      </p:sp>
      <p:sp>
        <p:nvSpPr>
          <p:cNvPr id="27" name="Text 24"/>
          <p:cNvSpPr/>
          <p:nvPr/>
        </p:nvSpPr>
        <p:spPr>
          <a:xfrm>
            <a:off x="6236208" y="3547872"/>
            <a:ext cx="53035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Proves the disclosed inventory categories flow cleanly into disclosed COGS.</a:t>
            </a:r>
            <a:endParaRPr lang="en-US" sz="115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Does not independently re-derive COGS — purchases are not disclosed.</a:t>
            </a:r>
            <a:endParaRPr lang="en-US" sz="1150" dirty="0"/>
          </a:p>
        </p:txBody>
      </p:sp>
      <p:sp>
        <p:nvSpPr>
          <p:cNvPr id="28" name="Text 25"/>
          <p:cNvSpPr/>
          <p:nvPr/>
        </p:nvSpPr>
        <p:spPr>
          <a:xfrm>
            <a:off x="502920" y="4892040"/>
            <a:ext cx="11183112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Honest framing — Tesla never publishes raw-material purchases, so COGM is reconstructed as the residual that makes the inventory identity balance. The $0 is a consistency check that the identity holds, not a second, independent measurement of COGS.</a:t>
            </a:r>
            <a:endParaRPr lang="en-US" sz="1150" dirty="0"/>
          </a:p>
        </p:txBody>
      </p:sp>
      <p:sp>
        <p:nvSpPr>
          <p:cNvPr id="29" name="Text 26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FY2025 10-K inventory note; Step 1 COGS; project Step 7</a:t>
            </a:r>
            <a:endParaRPr lang="en-US" sz="800" dirty="0"/>
          </a:p>
        </p:txBody>
      </p:sp>
      <p:sp>
        <p:nvSpPr>
          <p:cNvPr id="30" name="Text 27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SESSION 1 · STEP 8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Absorption vs variable costing — the $102.6M gap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graphicFrame>
        <p:nvGraphicFramePr>
          <p:cNvPr id="2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572768"/>
          <a:ext cx="5989320" cy="914400"/>
        </p:xfrm>
        <a:graphic>
          <a:graphicData uri="http://schemas.openxmlformats.org/drawingml/2006/table">
            <a:tbl>
              <a:tblPr/>
              <a:tblGrid>
                <a:gridCol w="2880360"/>
                <a:gridCol w="1554480"/>
                <a:gridCol w="1554480"/>
              </a:tblGrid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Line item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Absorption $M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Variable $M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Revenue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$94,827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$94,827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Variable product costs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 COGS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($66,848)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= Contribution margin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$27,979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Fixed MOH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 COGS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($10,885)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Gross profit (absorption)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$17,094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 R&amp;D / SG&amp;A / restructuring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($12,739)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($12,739)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 Fixed-MOH inventory deferral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($103)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Operating income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$4,355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$4,252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hape 3"/>
          <p:cNvSpPr/>
          <p:nvPr/>
        </p:nvSpPr>
        <p:spPr>
          <a:xfrm>
            <a:off x="6766560" y="1572768"/>
            <a:ext cx="4919472" cy="960120"/>
          </a:xfrm>
          <a:prstGeom prst="roundRect">
            <a:avLst>
              <a:gd name="adj" fmla="val 6667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6766560" y="1572768"/>
            <a:ext cx="64008" cy="96012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9" name="Text 5"/>
          <p:cNvSpPr/>
          <p:nvPr/>
        </p:nvSpPr>
        <p:spPr>
          <a:xfrm>
            <a:off x="6931152" y="1691640"/>
            <a:ext cx="4645152" cy="441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$102.6M</a:t>
            </a:r>
            <a:endParaRPr lang="en-US" sz="2300" dirty="0"/>
          </a:p>
        </p:txBody>
      </p:sp>
      <p:sp>
        <p:nvSpPr>
          <p:cNvPr id="10" name="Text 6"/>
          <p:cNvSpPr/>
          <p:nvPr/>
        </p:nvSpPr>
        <p:spPr>
          <a:xfrm>
            <a:off x="6931152" y="2100834"/>
            <a:ext cx="464515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Fixed-MOH inventory deferral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6931152" y="2320290"/>
            <a:ext cx="464515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entire absorption–variable gap</a:t>
            </a:r>
            <a:endParaRPr lang="en-US" sz="900" dirty="0"/>
          </a:p>
        </p:txBody>
      </p:sp>
      <p:sp>
        <p:nvSpPr>
          <p:cNvPr id="12" name="Shape 8"/>
          <p:cNvSpPr/>
          <p:nvPr/>
        </p:nvSpPr>
        <p:spPr>
          <a:xfrm>
            <a:off x="6766560" y="2670048"/>
            <a:ext cx="4919472" cy="1371600"/>
          </a:xfrm>
          <a:prstGeom prst="roundRect">
            <a:avLst>
              <a:gd name="adj" fmla="val 5333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967728" y="2825496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80" kern="0" dirty="0">
                <a:solidFill>
                  <a:srgbClr val="B312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THE GAP COMES FROM</a:t>
            </a:r>
            <a:endParaRPr lang="en-US" sz="1100" dirty="0"/>
          </a:p>
        </p:txBody>
      </p:sp>
      <p:sp>
        <p:nvSpPr>
          <p:cNvPr id="14" name="Text 10"/>
          <p:cNvSpPr/>
          <p:nvPr/>
        </p:nvSpPr>
        <p:spPr>
          <a:xfrm>
            <a:off x="6967728" y="3127248"/>
            <a:ext cx="45720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300" b="1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18,538 </a:t>
            </a:r>
            <a:pPr indent="0" marL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vehicles built-but-unsold  ×  </a:t>
            </a:r>
            <a:pPr indent="0" marL="0">
              <a:lnSpc>
                <a:spcPct val="105000"/>
              </a:lnSpc>
              <a:buNone/>
            </a:pPr>
            <a:r>
              <a:rPr lang="en-US" sz="1300" b="1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$5,536 </a:t>
            </a:r>
            <a:pPr indent="0" marL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fixed MOH / vehicle  =  </a:t>
            </a:r>
            <a:pPr indent="0" marL="0">
              <a:lnSpc>
                <a:spcPct val="105000"/>
              </a:lnSpc>
              <a:buNone/>
            </a:pPr>
            <a:r>
              <a:rPr lang="en-US" sz="1300" b="1" dirty="0">
                <a:solidFill>
                  <a:srgbClr val="B312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$102.6M</a:t>
            </a:r>
            <a:endParaRPr lang="en-US" sz="1300" dirty="0"/>
          </a:p>
        </p:txBody>
      </p:sp>
      <p:sp>
        <p:nvSpPr>
          <p:cNvPr id="15" name="Shape 11"/>
          <p:cNvSpPr/>
          <p:nvPr/>
        </p:nvSpPr>
        <p:spPr>
          <a:xfrm>
            <a:off x="6766560" y="4133088"/>
            <a:ext cx="4919472" cy="1554480"/>
          </a:xfrm>
          <a:prstGeom prst="roundRect">
            <a:avLst>
              <a:gd name="adj" fmla="val 4706"/>
            </a:avLst>
          </a:prstGeom>
          <a:solidFill>
            <a:srgbClr val="0E0E12"/>
          </a:solidFill>
          <a:ln/>
        </p:spPr>
      </p:sp>
      <p:sp>
        <p:nvSpPr>
          <p:cNvPr id="16" name="Text 12"/>
          <p:cNvSpPr/>
          <p:nvPr/>
        </p:nvSpPr>
        <p:spPr>
          <a:xfrm>
            <a:off x="6967728" y="4288536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READING</a:t>
            </a:r>
            <a:endParaRPr lang="en-US" sz="1100" dirty="0"/>
          </a:p>
        </p:txBody>
      </p:sp>
      <p:sp>
        <p:nvSpPr>
          <p:cNvPr id="17" name="Text 13"/>
          <p:cNvSpPr/>
          <p:nvPr/>
        </p:nvSpPr>
        <p:spPr>
          <a:xfrm>
            <a:off x="6967728" y="4617720"/>
            <a:ext cx="452628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exceeded deliveries, so absorption defers some fixed MOH into inventory.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Absorption OI ($4,355M) ties Step 1; variable OI is lower by exactly the $102.6M deferral.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only difference between the two methods is how fixed MOH is timed.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502920" y="5440680"/>
            <a:ext cx="640080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05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Absorption capitalises fixed manufacturing overhead in inventory until the vehicle sells; variable costing expenses it immediately. With a build (produced &gt; delivered), absorption shows the higher income — here by $102.6M.</a:t>
            </a:r>
            <a:endParaRPr lang="en-US" sz="1050" dirty="0"/>
          </a:p>
        </p:txBody>
      </p:sp>
      <p:sp>
        <p:nvSpPr>
          <p:cNvPr id="19" name="Text 15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FY2025 P&amp;D count; FY2025 10-K segment cost pools; project Step 8</a:t>
            </a:r>
            <a:endParaRPr lang="en-US" sz="800" dirty="0"/>
          </a:p>
        </p:txBody>
      </p:sp>
      <p:sp>
        <p:nvSpPr>
          <p:cNvPr id="20" name="Text 16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AGENDA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this deck covers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02920" y="1572768"/>
            <a:ext cx="11183112" cy="804672"/>
          </a:xfrm>
          <a:prstGeom prst="roundRect">
            <a:avLst>
              <a:gd name="adj" fmla="val 7955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02920" y="1572768"/>
            <a:ext cx="64008" cy="80467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8" name="Text 5"/>
          <p:cNvSpPr/>
          <p:nvPr/>
        </p:nvSpPr>
        <p:spPr>
          <a:xfrm>
            <a:off x="758952" y="1572768"/>
            <a:ext cx="91440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1801368" y="1691640"/>
            <a:ext cx="96926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1801368" y="1993392"/>
            <a:ext cx="9646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08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Tesla overview · products &amp; segments · executive dashboard · build approach &amp; workflow · FY2025 operating base</a:t>
            </a:r>
            <a:endParaRPr lang="en-US" sz="1080" dirty="0"/>
          </a:p>
        </p:txBody>
      </p:sp>
      <p:sp>
        <p:nvSpPr>
          <p:cNvPr id="11" name="Shape 8"/>
          <p:cNvSpPr/>
          <p:nvPr/>
        </p:nvSpPr>
        <p:spPr>
          <a:xfrm>
            <a:off x="502920" y="2487168"/>
            <a:ext cx="11183112" cy="804672"/>
          </a:xfrm>
          <a:prstGeom prst="roundRect">
            <a:avLst>
              <a:gd name="adj" fmla="val 7955"/>
            </a:avLst>
          </a:prstGeom>
          <a:solidFill>
            <a:srgbClr val="ECEEF2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502920" y="2487168"/>
            <a:ext cx="64008" cy="80467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3" name="Text 10"/>
          <p:cNvSpPr/>
          <p:nvPr/>
        </p:nvSpPr>
        <p:spPr>
          <a:xfrm>
            <a:off x="758952" y="2487168"/>
            <a:ext cx="91440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3000" dirty="0"/>
          </a:p>
        </p:txBody>
      </p:sp>
      <p:sp>
        <p:nvSpPr>
          <p:cNvPr id="14" name="Text 11"/>
          <p:cNvSpPr/>
          <p:nvPr/>
        </p:nvSpPr>
        <p:spPr>
          <a:xfrm>
            <a:off x="1801368" y="2606040"/>
            <a:ext cx="96926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accounting spine — Session 1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1801368" y="2907792"/>
            <a:ext cx="9646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08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Nine-step cost model: income statement → cost behavior → unit cost → COGM → COGS check → absorption → contribution &amp; CVP · data provenance · Session 2 bridge</a:t>
            </a:r>
            <a:endParaRPr lang="en-US" sz="1080" dirty="0"/>
          </a:p>
        </p:txBody>
      </p:sp>
      <p:sp>
        <p:nvSpPr>
          <p:cNvPr id="16" name="Shape 13"/>
          <p:cNvSpPr/>
          <p:nvPr/>
        </p:nvSpPr>
        <p:spPr>
          <a:xfrm>
            <a:off x="502920" y="3401568"/>
            <a:ext cx="11183112" cy="804672"/>
          </a:xfrm>
          <a:prstGeom prst="roundRect">
            <a:avLst>
              <a:gd name="adj" fmla="val 7955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502920" y="3401568"/>
            <a:ext cx="64008" cy="80467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8" name="Text 15"/>
          <p:cNvSpPr/>
          <p:nvPr/>
        </p:nvSpPr>
        <p:spPr>
          <a:xfrm>
            <a:off x="758952" y="3401568"/>
            <a:ext cx="91440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3000" dirty="0"/>
          </a:p>
        </p:txBody>
      </p:sp>
      <p:sp>
        <p:nvSpPr>
          <p:cNvPr id="19" name="Text 16"/>
          <p:cNvSpPr/>
          <p:nvPr/>
        </p:nvSpPr>
        <p:spPr>
          <a:xfrm>
            <a:off x="1801368" y="3520440"/>
            <a:ext cx="96926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2026–2027 decision</a:t>
            </a:r>
            <a:endParaRPr lang="en-US" sz="1450" dirty="0"/>
          </a:p>
        </p:txBody>
      </p:sp>
      <p:sp>
        <p:nvSpPr>
          <p:cNvPr id="20" name="Text 17"/>
          <p:cNvSpPr/>
          <p:nvPr/>
        </p:nvSpPr>
        <p:spPr>
          <a:xfrm>
            <a:off x="1801368" y="3822192"/>
            <a:ext cx="9646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08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Walk-forward governance · bottom-up central &amp; cross-checks · sensitivity &amp; policy band · FY2027 extension · ecosystem · what could move the forecast</a:t>
            </a:r>
            <a:endParaRPr lang="en-US" sz="1080" dirty="0"/>
          </a:p>
        </p:txBody>
      </p:sp>
      <p:sp>
        <p:nvSpPr>
          <p:cNvPr id="21" name="Shape 18"/>
          <p:cNvSpPr/>
          <p:nvPr/>
        </p:nvSpPr>
        <p:spPr>
          <a:xfrm>
            <a:off x="502920" y="4315968"/>
            <a:ext cx="11183112" cy="804672"/>
          </a:xfrm>
          <a:prstGeom prst="roundRect">
            <a:avLst>
              <a:gd name="adj" fmla="val 7955"/>
            </a:avLst>
          </a:prstGeom>
          <a:solidFill>
            <a:srgbClr val="ECEEF2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502920" y="4315968"/>
            <a:ext cx="64008" cy="80467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3" name="Text 20"/>
          <p:cNvSpPr/>
          <p:nvPr/>
        </p:nvSpPr>
        <p:spPr>
          <a:xfrm>
            <a:off x="758952" y="4315968"/>
            <a:ext cx="91440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3000" dirty="0"/>
          </a:p>
        </p:txBody>
      </p:sp>
      <p:sp>
        <p:nvSpPr>
          <p:cNvPr id="24" name="Text 21"/>
          <p:cNvSpPr/>
          <p:nvPr/>
        </p:nvSpPr>
        <p:spPr>
          <a:xfrm>
            <a:off x="1801368" y="4434840"/>
            <a:ext cx="96926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Validation</a:t>
            </a:r>
            <a:endParaRPr lang="en-US" sz="1450" dirty="0"/>
          </a:p>
        </p:txBody>
      </p:sp>
      <p:sp>
        <p:nvSpPr>
          <p:cNvPr id="25" name="Text 22"/>
          <p:cNvSpPr/>
          <p:nvPr/>
        </p:nvSpPr>
        <p:spPr>
          <a:xfrm>
            <a:off x="1801368" y="4736592"/>
            <a:ext cx="9646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08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Tesla vs Luxfer — forecasting-method comparison and long-vs-short in-sample window comparison</a:t>
            </a:r>
            <a:endParaRPr lang="en-US" sz="1080" dirty="0"/>
          </a:p>
        </p:txBody>
      </p:sp>
      <p:sp>
        <p:nvSpPr>
          <p:cNvPr id="26" name="Shape 23"/>
          <p:cNvSpPr/>
          <p:nvPr/>
        </p:nvSpPr>
        <p:spPr>
          <a:xfrm>
            <a:off x="502920" y="5230368"/>
            <a:ext cx="11183112" cy="804672"/>
          </a:xfrm>
          <a:prstGeom prst="roundRect">
            <a:avLst>
              <a:gd name="adj" fmla="val 7955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7" name="Shape 24"/>
          <p:cNvSpPr/>
          <p:nvPr/>
        </p:nvSpPr>
        <p:spPr>
          <a:xfrm>
            <a:off x="502920" y="5230368"/>
            <a:ext cx="64008" cy="80467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8" name="Text 25"/>
          <p:cNvSpPr/>
          <p:nvPr/>
        </p:nvSpPr>
        <p:spPr>
          <a:xfrm>
            <a:off x="758952" y="5230368"/>
            <a:ext cx="91440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3000" dirty="0"/>
          </a:p>
        </p:txBody>
      </p:sp>
      <p:sp>
        <p:nvSpPr>
          <p:cNvPr id="29" name="Text 26"/>
          <p:cNvSpPr/>
          <p:nvPr/>
        </p:nvSpPr>
        <p:spPr>
          <a:xfrm>
            <a:off x="1801368" y="5349240"/>
            <a:ext cx="96926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Close-out</a:t>
            </a:r>
            <a:endParaRPr lang="en-US" sz="1450" dirty="0"/>
          </a:p>
        </p:txBody>
      </p:sp>
      <p:sp>
        <p:nvSpPr>
          <p:cNvPr id="30" name="Text 27"/>
          <p:cNvSpPr/>
          <p:nvPr/>
        </p:nvSpPr>
        <p:spPr>
          <a:xfrm>
            <a:off x="1801368" y="5650992"/>
            <a:ext cx="964692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08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Future work · model integrity · limitations &amp; assumptions · references · Q&amp;A</a:t>
            </a:r>
            <a:endParaRPr lang="en-US" sz="1080" dirty="0"/>
          </a:p>
        </p:txBody>
      </p:sp>
      <p:sp>
        <p:nvSpPr>
          <p:cNvPr id="31" name="Text 28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 1 cost model + FY2026–27 forecast · AASTMT / Marywood DBA</a:t>
            </a:r>
            <a:endParaRPr lang="en-US" sz="800" dirty="0"/>
          </a:p>
        </p:txBody>
      </p:sp>
      <p:sp>
        <p:nvSpPr>
          <p:cNvPr id="32" name="Text 29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SESSION 1 · STEP 9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Contribution format &amp; CVP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graphicFrame>
        <p:nvGraphicFramePr>
          <p:cNvPr id="2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572768"/>
          <a:ext cx="6583680" cy="914400"/>
        </p:xfrm>
        <a:graphic>
          <a:graphicData uri="http://schemas.openxmlformats.org/drawingml/2006/table">
            <a:tbl>
              <a:tblPr/>
              <a:tblGrid>
                <a:gridCol w="2468880"/>
                <a:gridCol w="1371600"/>
                <a:gridCol w="1371600"/>
                <a:gridCol w="1371600"/>
              </a:tblGrid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Line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Auto+Svc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Energy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Consol.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Net revenue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$82,056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$12,771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$94,827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Variable costs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($59,604)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($7,244)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($66,848)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Contribution margin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$22,452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$5,527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$27,979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B3121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CM ratio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B3121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27.4%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B3121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43.3%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B3121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29.5%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Fixed mfg costs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($9,160)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($1,725)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($10,885)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Segment gross profit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$13,292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$3,802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$17,094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Period OpEx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($12,739)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Operating income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$4,355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hape 3"/>
          <p:cNvSpPr/>
          <p:nvPr/>
        </p:nvSpPr>
        <p:spPr>
          <a:xfrm>
            <a:off x="7269480" y="1572768"/>
            <a:ext cx="2148840" cy="1078992"/>
          </a:xfrm>
          <a:prstGeom prst="roundRect">
            <a:avLst>
              <a:gd name="adj" fmla="val 5932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7269480" y="1572768"/>
            <a:ext cx="64008" cy="107899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9" name="Text 5"/>
          <p:cNvSpPr/>
          <p:nvPr/>
        </p:nvSpPr>
        <p:spPr>
          <a:xfrm>
            <a:off x="7434072" y="1691640"/>
            <a:ext cx="1874520" cy="496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29.5%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7434072" y="2166214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Weighted CM ratio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7434072" y="2385670"/>
            <a:ext cx="18745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Energy 43.3% · Auto 27.4%</a:t>
            </a:r>
            <a:endParaRPr lang="en-US" sz="900" dirty="0"/>
          </a:p>
        </p:txBody>
      </p:sp>
      <p:sp>
        <p:nvSpPr>
          <p:cNvPr id="12" name="Shape 8"/>
          <p:cNvSpPr/>
          <p:nvPr/>
        </p:nvSpPr>
        <p:spPr>
          <a:xfrm>
            <a:off x="9537192" y="1572768"/>
            <a:ext cx="2148840" cy="1078992"/>
          </a:xfrm>
          <a:prstGeom prst="roundRect">
            <a:avLst>
              <a:gd name="adj" fmla="val 5932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9537192" y="1572768"/>
            <a:ext cx="64008" cy="1078992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14" name="Text 10"/>
          <p:cNvSpPr/>
          <p:nvPr/>
        </p:nvSpPr>
        <p:spPr>
          <a:xfrm>
            <a:off x="9701784" y="1691640"/>
            <a:ext cx="1874520" cy="496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$80.1B</a:t>
            </a:r>
            <a:endParaRPr lang="en-US" sz="2400" dirty="0"/>
          </a:p>
        </p:txBody>
      </p:sp>
      <p:sp>
        <p:nvSpPr>
          <p:cNvPr id="15" name="Text 11"/>
          <p:cNvSpPr/>
          <p:nvPr/>
        </p:nvSpPr>
        <p:spPr>
          <a:xfrm>
            <a:off x="9701784" y="2166214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Break-even revenue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9701784" y="2385670"/>
            <a:ext cx="18745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fixed ÷ CM</a:t>
            </a:r>
            <a:endParaRPr lang="en-US" sz="900" dirty="0"/>
          </a:p>
        </p:txBody>
      </p:sp>
      <p:sp>
        <p:nvSpPr>
          <p:cNvPr id="17" name="Shape 13"/>
          <p:cNvSpPr/>
          <p:nvPr/>
        </p:nvSpPr>
        <p:spPr>
          <a:xfrm>
            <a:off x="7269480" y="2798064"/>
            <a:ext cx="2148840" cy="1078992"/>
          </a:xfrm>
          <a:prstGeom prst="roundRect">
            <a:avLst>
              <a:gd name="adj" fmla="val 5932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7269480" y="2798064"/>
            <a:ext cx="64008" cy="1078992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19" name="Text 15"/>
          <p:cNvSpPr/>
          <p:nvPr/>
        </p:nvSpPr>
        <p:spPr>
          <a:xfrm>
            <a:off x="7434072" y="2916936"/>
            <a:ext cx="1874520" cy="496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$14.7B</a:t>
            </a:r>
            <a:endParaRPr lang="en-US" sz="2400" dirty="0"/>
          </a:p>
        </p:txBody>
      </p:sp>
      <p:sp>
        <p:nvSpPr>
          <p:cNvPr id="20" name="Text 16"/>
          <p:cNvSpPr/>
          <p:nvPr/>
        </p:nvSpPr>
        <p:spPr>
          <a:xfrm>
            <a:off x="7434072" y="339151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Margin of safety</a:t>
            </a:r>
            <a:endParaRPr lang="en-US" sz="1050" dirty="0"/>
          </a:p>
        </p:txBody>
      </p:sp>
      <p:sp>
        <p:nvSpPr>
          <p:cNvPr id="21" name="Text 17"/>
          <p:cNvSpPr/>
          <p:nvPr/>
        </p:nvSpPr>
        <p:spPr>
          <a:xfrm>
            <a:off x="7434072" y="3610966"/>
            <a:ext cx="18745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15.6%</a:t>
            </a:r>
            <a:endParaRPr lang="en-US" sz="900" dirty="0"/>
          </a:p>
        </p:txBody>
      </p:sp>
      <p:sp>
        <p:nvSpPr>
          <p:cNvPr id="22" name="Shape 18"/>
          <p:cNvSpPr/>
          <p:nvPr/>
        </p:nvSpPr>
        <p:spPr>
          <a:xfrm>
            <a:off x="9537192" y="2798064"/>
            <a:ext cx="2148840" cy="1078992"/>
          </a:xfrm>
          <a:prstGeom prst="roundRect">
            <a:avLst>
              <a:gd name="adj" fmla="val 5932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3" name="Shape 19"/>
          <p:cNvSpPr/>
          <p:nvPr/>
        </p:nvSpPr>
        <p:spPr>
          <a:xfrm>
            <a:off x="9537192" y="2798064"/>
            <a:ext cx="64008" cy="107899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4" name="Text 20"/>
          <p:cNvSpPr/>
          <p:nvPr/>
        </p:nvSpPr>
        <p:spPr>
          <a:xfrm>
            <a:off x="9701784" y="2916936"/>
            <a:ext cx="1874520" cy="496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6.42×</a:t>
            </a:r>
            <a:endParaRPr lang="en-US" sz="2400" dirty="0"/>
          </a:p>
        </p:txBody>
      </p:sp>
      <p:sp>
        <p:nvSpPr>
          <p:cNvPr id="25" name="Text 21"/>
          <p:cNvSpPr/>
          <p:nvPr/>
        </p:nvSpPr>
        <p:spPr>
          <a:xfrm>
            <a:off x="9701784" y="3391510"/>
            <a:ext cx="1874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Degree of leverage</a:t>
            </a:r>
            <a:endParaRPr lang="en-US" sz="1050" dirty="0"/>
          </a:p>
        </p:txBody>
      </p:sp>
      <p:sp>
        <p:nvSpPr>
          <p:cNvPr id="26" name="Shape 22"/>
          <p:cNvSpPr/>
          <p:nvPr/>
        </p:nvSpPr>
        <p:spPr>
          <a:xfrm>
            <a:off x="7269480" y="4023360"/>
            <a:ext cx="4416552" cy="1691640"/>
          </a:xfrm>
          <a:prstGeom prst="roundRect">
            <a:avLst>
              <a:gd name="adj" fmla="val 4324"/>
            </a:avLst>
          </a:prstGeom>
          <a:solidFill>
            <a:srgbClr val="0E0E12"/>
          </a:solidFill>
          <a:ln/>
        </p:spPr>
      </p:sp>
      <p:sp>
        <p:nvSpPr>
          <p:cNvPr id="27" name="Text 23"/>
          <p:cNvSpPr/>
          <p:nvPr/>
        </p:nvSpPr>
        <p:spPr>
          <a:xfrm>
            <a:off x="7470648" y="4187952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NOTE</a:t>
            </a:r>
            <a:endParaRPr lang="en-US" sz="1100" dirty="0"/>
          </a:p>
        </p:txBody>
      </p:sp>
      <p:sp>
        <p:nvSpPr>
          <p:cNvPr id="28" name="Text 24"/>
          <p:cNvSpPr/>
          <p:nvPr/>
        </p:nvSpPr>
        <p:spPr>
          <a:xfrm>
            <a:off x="7470648" y="4526280"/>
            <a:ext cx="40233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Per-segment CM ratio is the primary CVP output — Energy (43.3%) carries more contribution per dollar than Auto + Services (27.4%).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Segment lines stop at gross profit; consolidated OpEx bridges to OI.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Fixed cost $23.6B; a 1pp gross-margin move shifts OI by ≈ $1B.</a:t>
            </a:r>
            <a:endParaRPr lang="en-US" sz="1050" dirty="0"/>
          </a:p>
        </p:txBody>
      </p:sp>
      <p:sp>
        <p:nvSpPr>
          <p:cNvPr id="29" name="Text 25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FY2025 10-K, Note 16; project segment-pool method; workbook Step 9</a:t>
            </a:r>
            <a:endParaRPr lang="en-US" sz="800" dirty="0"/>
          </a:p>
        </p:txBody>
      </p:sp>
      <p:sp>
        <p:nvSpPr>
          <p:cNvPr id="30" name="Text 26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SESSION 2 BRIDGE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CVP, budgets &amp; planning drivers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2920" y="1463040"/>
            <a:ext cx="8229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CVP outputs from Step 9 that anchor the Session 2 plan</a:t>
            </a:r>
            <a:endParaRPr lang="en-US" sz="1150" dirty="0"/>
          </a:p>
        </p:txBody>
      </p:sp>
      <p:sp>
        <p:nvSpPr>
          <p:cNvPr id="7" name="Shape 4"/>
          <p:cNvSpPr/>
          <p:nvPr/>
        </p:nvSpPr>
        <p:spPr>
          <a:xfrm>
            <a:off x="502920" y="1737360"/>
            <a:ext cx="2569464" cy="841248"/>
          </a:xfrm>
          <a:prstGeom prst="roundRect">
            <a:avLst>
              <a:gd name="adj" fmla="val 7609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02920" y="1737360"/>
            <a:ext cx="64008" cy="841248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9" name="Text 6"/>
          <p:cNvSpPr/>
          <p:nvPr/>
        </p:nvSpPr>
        <p:spPr>
          <a:xfrm>
            <a:off x="667512" y="1856232"/>
            <a:ext cx="2295144" cy="38697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29.5%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667512" y="2200046"/>
            <a:ext cx="22951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Weighted CM ratio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3236976" y="1737360"/>
            <a:ext cx="2569464" cy="841248"/>
          </a:xfrm>
          <a:prstGeom prst="roundRect">
            <a:avLst>
              <a:gd name="adj" fmla="val 7609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3236976" y="1737360"/>
            <a:ext cx="64008" cy="841248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13" name="Text 10"/>
          <p:cNvSpPr/>
          <p:nvPr/>
        </p:nvSpPr>
        <p:spPr>
          <a:xfrm>
            <a:off x="3401568" y="1856232"/>
            <a:ext cx="2295144" cy="38697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$80.1B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3401568" y="2200046"/>
            <a:ext cx="22951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Break-even revenue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5971032" y="1737360"/>
            <a:ext cx="2569464" cy="841248"/>
          </a:xfrm>
          <a:prstGeom prst="roundRect">
            <a:avLst>
              <a:gd name="adj" fmla="val 7609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5971032" y="1737360"/>
            <a:ext cx="64008" cy="841248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17" name="Text 14"/>
          <p:cNvSpPr/>
          <p:nvPr/>
        </p:nvSpPr>
        <p:spPr>
          <a:xfrm>
            <a:off x="6135624" y="1856232"/>
            <a:ext cx="2295144" cy="38697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$14.7B</a:t>
            </a: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6135624" y="2200046"/>
            <a:ext cx="22951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Margin of safety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6135624" y="2419502"/>
            <a:ext cx="2295144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15.6%</a:t>
            </a:r>
            <a:endParaRPr lang="en-US" sz="900" dirty="0"/>
          </a:p>
        </p:txBody>
      </p:sp>
      <p:sp>
        <p:nvSpPr>
          <p:cNvPr id="20" name="Shape 17"/>
          <p:cNvSpPr/>
          <p:nvPr/>
        </p:nvSpPr>
        <p:spPr>
          <a:xfrm>
            <a:off x="8705088" y="1737360"/>
            <a:ext cx="2569464" cy="841248"/>
          </a:xfrm>
          <a:prstGeom prst="roundRect">
            <a:avLst>
              <a:gd name="adj" fmla="val 7609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8705088" y="1737360"/>
            <a:ext cx="64008" cy="841248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2" name="Text 19"/>
          <p:cNvSpPr/>
          <p:nvPr/>
        </p:nvSpPr>
        <p:spPr>
          <a:xfrm>
            <a:off x="8869680" y="1856232"/>
            <a:ext cx="2295144" cy="38697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6.42×</a:t>
            </a:r>
            <a:endParaRPr lang="en-US" sz="2100" dirty="0"/>
          </a:p>
        </p:txBody>
      </p:sp>
      <p:sp>
        <p:nvSpPr>
          <p:cNvPr id="23" name="Text 20"/>
          <p:cNvSpPr/>
          <p:nvPr/>
        </p:nvSpPr>
        <p:spPr>
          <a:xfrm>
            <a:off x="8869680" y="2200046"/>
            <a:ext cx="22951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Operating leverage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502920" y="2816352"/>
            <a:ext cx="8229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Master-budget build sequence</a:t>
            </a:r>
            <a:endParaRPr lang="en-US" sz="1150" dirty="0"/>
          </a:p>
        </p:txBody>
      </p:sp>
      <p:sp>
        <p:nvSpPr>
          <p:cNvPr id="25" name="Shape 22"/>
          <p:cNvSpPr/>
          <p:nvPr/>
        </p:nvSpPr>
        <p:spPr>
          <a:xfrm>
            <a:off x="502920" y="3108960"/>
            <a:ext cx="1060704" cy="658368"/>
          </a:xfrm>
          <a:prstGeom prst="roundRect">
            <a:avLst>
              <a:gd name="adj" fmla="val 694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530352" y="3108960"/>
            <a:ext cx="10058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92000"/>
              </a:lnSpc>
              <a:buNone/>
            </a:pPr>
            <a:r>
              <a:rPr lang="en-US" sz="87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Sales &amp; prod.</a:t>
            </a:r>
            <a:endParaRPr lang="en-US" sz="870" dirty="0"/>
          </a:p>
        </p:txBody>
      </p:sp>
      <p:sp>
        <p:nvSpPr>
          <p:cNvPr id="27" name="Text 24"/>
          <p:cNvSpPr/>
          <p:nvPr/>
        </p:nvSpPr>
        <p:spPr>
          <a:xfrm>
            <a:off x="1545336" y="3108960"/>
            <a:ext cx="23317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1300" dirty="0"/>
          </a:p>
        </p:txBody>
      </p:sp>
      <p:sp>
        <p:nvSpPr>
          <p:cNvPr id="28" name="Shape 25"/>
          <p:cNvSpPr/>
          <p:nvPr/>
        </p:nvSpPr>
        <p:spPr>
          <a:xfrm>
            <a:off x="1760220" y="3108960"/>
            <a:ext cx="1060704" cy="658368"/>
          </a:xfrm>
          <a:prstGeom prst="roundRect">
            <a:avLst>
              <a:gd name="adj" fmla="val 694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1787652" y="3108960"/>
            <a:ext cx="10058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92000"/>
              </a:lnSpc>
              <a:buNone/>
            </a:pPr>
            <a:r>
              <a:rPr lang="en-US" sz="87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Materials</a:t>
            </a:r>
            <a:endParaRPr lang="en-US" sz="870" dirty="0"/>
          </a:p>
        </p:txBody>
      </p:sp>
      <p:sp>
        <p:nvSpPr>
          <p:cNvPr id="30" name="Text 27"/>
          <p:cNvSpPr/>
          <p:nvPr/>
        </p:nvSpPr>
        <p:spPr>
          <a:xfrm>
            <a:off x="2802636" y="3108960"/>
            <a:ext cx="23317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1300" dirty="0"/>
          </a:p>
        </p:txBody>
      </p:sp>
      <p:sp>
        <p:nvSpPr>
          <p:cNvPr id="31" name="Shape 28"/>
          <p:cNvSpPr/>
          <p:nvPr/>
        </p:nvSpPr>
        <p:spPr>
          <a:xfrm>
            <a:off x="3017520" y="3108960"/>
            <a:ext cx="1060704" cy="658368"/>
          </a:xfrm>
          <a:prstGeom prst="roundRect">
            <a:avLst>
              <a:gd name="adj" fmla="val 694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3044952" y="3108960"/>
            <a:ext cx="10058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92000"/>
              </a:lnSpc>
              <a:buNone/>
            </a:pPr>
            <a:r>
              <a:rPr lang="en-US" sz="87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Labour</a:t>
            </a:r>
            <a:endParaRPr lang="en-US" sz="870" dirty="0"/>
          </a:p>
        </p:txBody>
      </p:sp>
      <p:sp>
        <p:nvSpPr>
          <p:cNvPr id="33" name="Text 30"/>
          <p:cNvSpPr/>
          <p:nvPr/>
        </p:nvSpPr>
        <p:spPr>
          <a:xfrm>
            <a:off x="4059936" y="3108960"/>
            <a:ext cx="23317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1300" dirty="0"/>
          </a:p>
        </p:txBody>
      </p:sp>
      <p:sp>
        <p:nvSpPr>
          <p:cNvPr id="34" name="Shape 31"/>
          <p:cNvSpPr/>
          <p:nvPr/>
        </p:nvSpPr>
        <p:spPr>
          <a:xfrm>
            <a:off x="4274820" y="3108960"/>
            <a:ext cx="1060704" cy="658368"/>
          </a:xfrm>
          <a:prstGeom prst="roundRect">
            <a:avLst>
              <a:gd name="adj" fmla="val 694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4302252" y="3108960"/>
            <a:ext cx="10058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92000"/>
              </a:lnSpc>
              <a:buNone/>
            </a:pPr>
            <a:r>
              <a:rPr lang="en-US" sz="87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Overhead</a:t>
            </a:r>
            <a:endParaRPr lang="en-US" sz="870" dirty="0"/>
          </a:p>
        </p:txBody>
      </p:sp>
      <p:sp>
        <p:nvSpPr>
          <p:cNvPr id="36" name="Text 33"/>
          <p:cNvSpPr/>
          <p:nvPr/>
        </p:nvSpPr>
        <p:spPr>
          <a:xfrm>
            <a:off x="5317236" y="3108960"/>
            <a:ext cx="23317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1300" dirty="0"/>
          </a:p>
        </p:txBody>
      </p:sp>
      <p:sp>
        <p:nvSpPr>
          <p:cNvPr id="37" name="Shape 34"/>
          <p:cNvSpPr/>
          <p:nvPr/>
        </p:nvSpPr>
        <p:spPr>
          <a:xfrm>
            <a:off x="5532120" y="3108960"/>
            <a:ext cx="1060704" cy="658368"/>
          </a:xfrm>
          <a:prstGeom prst="roundRect">
            <a:avLst>
              <a:gd name="adj" fmla="val 694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5559552" y="3108960"/>
            <a:ext cx="10058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92000"/>
              </a:lnSpc>
              <a:buNone/>
            </a:pPr>
            <a:r>
              <a:rPr lang="en-US" sz="87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SG&amp;A / R&amp;D</a:t>
            </a:r>
            <a:endParaRPr lang="en-US" sz="870" dirty="0"/>
          </a:p>
        </p:txBody>
      </p:sp>
      <p:sp>
        <p:nvSpPr>
          <p:cNvPr id="39" name="Text 36"/>
          <p:cNvSpPr/>
          <p:nvPr/>
        </p:nvSpPr>
        <p:spPr>
          <a:xfrm>
            <a:off x="6574536" y="3108960"/>
            <a:ext cx="23317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1300" dirty="0"/>
          </a:p>
        </p:txBody>
      </p:sp>
      <p:sp>
        <p:nvSpPr>
          <p:cNvPr id="40" name="Shape 37"/>
          <p:cNvSpPr/>
          <p:nvPr/>
        </p:nvSpPr>
        <p:spPr>
          <a:xfrm>
            <a:off x="6789420" y="3108960"/>
            <a:ext cx="1060704" cy="658368"/>
          </a:xfrm>
          <a:prstGeom prst="roundRect">
            <a:avLst>
              <a:gd name="adj" fmla="val 694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6816852" y="3108960"/>
            <a:ext cx="10058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92000"/>
              </a:lnSpc>
              <a:buNone/>
            </a:pPr>
            <a:r>
              <a:rPr lang="en-US" sz="87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Capex</a:t>
            </a:r>
            <a:endParaRPr lang="en-US" sz="870" dirty="0"/>
          </a:p>
        </p:txBody>
      </p:sp>
      <p:sp>
        <p:nvSpPr>
          <p:cNvPr id="42" name="Text 39"/>
          <p:cNvSpPr/>
          <p:nvPr/>
        </p:nvSpPr>
        <p:spPr>
          <a:xfrm>
            <a:off x="7831836" y="3108960"/>
            <a:ext cx="23317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1300" dirty="0"/>
          </a:p>
        </p:txBody>
      </p:sp>
      <p:sp>
        <p:nvSpPr>
          <p:cNvPr id="43" name="Shape 40"/>
          <p:cNvSpPr/>
          <p:nvPr/>
        </p:nvSpPr>
        <p:spPr>
          <a:xfrm>
            <a:off x="8046720" y="3108960"/>
            <a:ext cx="1060704" cy="658368"/>
          </a:xfrm>
          <a:prstGeom prst="roundRect">
            <a:avLst>
              <a:gd name="adj" fmla="val 694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44" name="Text 41"/>
          <p:cNvSpPr/>
          <p:nvPr/>
        </p:nvSpPr>
        <p:spPr>
          <a:xfrm>
            <a:off x="8074152" y="3108960"/>
            <a:ext cx="10058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92000"/>
              </a:lnSpc>
              <a:buNone/>
            </a:pPr>
            <a:r>
              <a:rPr lang="en-US" sz="87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Cash</a:t>
            </a:r>
            <a:endParaRPr lang="en-US" sz="870" dirty="0"/>
          </a:p>
        </p:txBody>
      </p:sp>
      <p:sp>
        <p:nvSpPr>
          <p:cNvPr id="45" name="Text 42"/>
          <p:cNvSpPr/>
          <p:nvPr/>
        </p:nvSpPr>
        <p:spPr>
          <a:xfrm>
            <a:off x="9089136" y="3108960"/>
            <a:ext cx="23317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1300" dirty="0"/>
          </a:p>
        </p:txBody>
      </p:sp>
      <p:sp>
        <p:nvSpPr>
          <p:cNvPr id="46" name="Shape 43"/>
          <p:cNvSpPr/>
          <p:nvPr/>
        </p:nvSpPr>
        <p:spPr>
          <a:xfrm>
            <a:off x="9304020" y="3108960"/>
            <a:ext cx="1060704" cy="658368"/>
          </a:xfrm>
          <a:prstGeom prst="roundRect">
            <a:avLst>
              <a:gd name="adj" fmla="val 694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47" name="Text 44"/>
          <p:cNvSpPr/>
          <p:nvPr/>
        </p:nvSpPr>
        <p:spPr>
          <a:xfrm>
            <a:off x="9331452" y="3108960"/>
            <a:ext cx="10058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92000"/>
              </a:lnSpc>
              <a:buNone/>
            </a:pPr>
            <a:r>
              <a:rPr lang="en-US" sz="87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Budgeted stmts</a:t>
            </a:r>
            <a:endParaRPr lang="en-US" sz="870" dirty="0"/>
          </a:p>
        </p:txBody>
      </p:sp>
      <p:sp>
        <p:nvSpPr>
          <p:cNvPr id="48" name="Text 45"/>
          <p:cNvSpPr/>
          <p:nvPr/>
        </p:nvSpPr>
        <p:spPr>
          <a:xfrm>
            <a:off x="10346436" y="3108960"/>
            <a:ext cx="233172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1300" dirty="0"/>
          </a:p>
        </p:txBody>
      </p:sp>
      <p:sp>
        <p:nvSpPr>
          <p:cNvPr id="49" name="Shape 46"/>
          <p:cNvSpPr/>
          <p:nvPr/>
        </p:nvSpPr>
        <p:spPr>
          <a:xfrm>
            <a:off x="10561320" y="3108960"/>
            <a:ext cx="1060704" cy="658368"/>
          </a:xfrm>
          <a:prstGeom prst="roundRect">
            <a:avLst>
              <a:gd name="adj" fmla="val 6944"/>
            </a:avLst>
          </a:prstGeom>
          <a:solidFill>
            <a:srgbClr val="E82127"/>
          </a:solidFill>
          <a:ln w="12700">
            <a:solidFill>
              <a:srgbClr val="E82127"/>
            </a:solidFill>
            <a:prstDash val="solid"/>
          </a:ln>
        </p:spPr>
      </p:sp>
      <p:sp>
        <p:nvSpPr>
          <p:cNvPr id="50" name="Text 47"/>
          <p:cNvSpPr/>
          <p:nvPr/>
        </p:nvSpPr>
        <p:spPr>
          <a:xfrm>
            <a:off x="10588752" y="3108960"/>
            <a:ext cx="100584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92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Variance</a:t>
            </a:r>
            <a:endParaRPr lang="en-US" sz="870" dirty="0"/>
          </a:p>
        </p:txBody>
      </p:sp>
      <p:sp>
        <p:nvSpPr>
          <p:cNvPr id="51" name="Shape 48"/>
          <p:cNvSpPr/>
          <p:nvPr/>
        </p:nvSpPr>
        <p:spPr>
          <a:xfrm>
            <a:off x="502920" y="4114800"/>
            <a:ext cx="5394960" cy="1874520"/>
          </a:xfrm>
          <a:prstGeom prst="roundRect">
            <a:avLst>
              <a:gd name="adj" fmla="val 3902"/>
            </a:avLst>
          </a:prstGeom>
          <a:solidFill>
            <a:srgbClr val="0E0E12"/>
          </a:solidFill>
          <a:ln/>
        </p:spPr>
      </p:sp>
      <p:sp>
        <p:nvSpPr>
          <p:cNvPr id="52" name="Text 49"/>
          <p:cNvSpPr/>
          <p:nvPr/>
        </p:nvSpPr>
        <p:spPr>
          <a:xfrm>
            <a:off x="704088" y="4279392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BUDGET CLASSIFICATION</a:t>
            </a:r>
            <a:endParaRPr lang="en-US" sz="1100" dirty="0"/>
          </a:p>
        </p:txBody>
      </p:sp>
      <p:sp>
        <p:nvSpPr>
          <p:cNvPr id="53" name="Text 50"/>
          <p:cNvSpPr/>
          <p:nvPr/>
        </p:nvSpPr>
        <p:spPr>
          <a:xfrm>
            <a:off x="704088" y="4608576"/>
            <a:ext cx="502920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1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Flexible — flexes with vehicle and energy volume.</a:t>
            </a:r>
            <a:endParaRPr lang="en-US" sz="115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1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Rolling — continuous quarter-by-quarter planning cadence.</a:t>
            </a:r>
            <a:endParaRPr lang="en-US" sz="115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1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Responsibility-based — owned by segment and cost centre.</a:t>
            </a:r>
            <a:endParaRPr lang="en-US" sz="1150" dirty="0"/>
          </a:p>
        </p:txBody>
      </p:sp>
      <p:sp>
        <p:nvSpPr>
          <p:cNvPr id="54" name="Shape 51"/>
          <p:cNvSpPr/>
          <p:nvPr/>
        </p:nvSpPr>
        <p:spPr>
          <a:xfrm>
            <a:off x="6199632" y="4114800"/>
            <a:ext cx="5486400" cy="1874520"/>
          </a:xfrm>
          <a:prstGeom prst="roundRect">
            <a:avLst>
              <a:gd name="adj" fmla="val 3902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55" name="Shape 52"/>
          <p:cNvSpPr/>
          <p:nvPr/>
        </p:nvSpPr>
        <p:spPr>
          <a:xfrm>
            <a:off x="6199632" y="4114800"/>
            <a:ext cx="64008" cy="187452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56" name="Text 53"/>
          <p:cNvSpPr/>
          <p:nvPr/>
        </p:nvSpPr>
        <p:spPr>
          <a:xfrm>
            <a:off x="6400800" y="4279392"/>
            <a:ext cx="5212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B312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DRIVER REGISTER — 10 PLANNING DRIVERS</a:t>
            </a:r>
            <a:endParaRPr lang="en-US" sz="1100" dirty="0"/>
          </a:p>
        </p:txBody>
      </p:sp>
      <p:sp>
        <p:nvSpPr>
          <p:cNvPr id="57" name="Shape 54"/>
          <p:cNvSpPr/>
          <p:nvPr/>
        </p:nvSpPr>
        <p:spPr>
          <a:xfrm>
            <a:off x="6400800" y="4645152"/>
            <a:ext cx="2542032" cy="310896"/>
          </a:xfrm>
          <a:prstGeom prst="roundRect">
            <a:avLst>
              <a:gd name="adj" fmla="val 14706"/>
            </a:avLst>
          </a:prstGeom>
          <a:solidFill>
            <a:srgbClr val="FFFFFF"/>
          </a:solidFill>
          <a:ln w="9525">
            <a:solidFill>
              <a:srgbClr val="DDE0E6"/>
            </a:solidFill>
            <a:prstDash val="solid"/>
          </a:ln>
        </p:spPr>
      </p:sp>
      <p:sp>
        <p:nvSpPr>
          <p:cNvPr id="58" name="Text 55"/>
          <p:cNvSpPr/>
          <p:nvPr/>
        </p:nvSpPr>
        <p:spPr>
          <a:xfrm>
            <a:off x="6510528" y="4645152"/>
            <a:ext cx="235915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 </a:t>
            </a:r>
            <a:pPr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Deliveries</a:t>
            </a:r>
            <a:endParaRPr lang="en-US" sz="950" dirty="0"/>
          </a:p>
        </p:txBody>
      </p:sp>
      <p:sp>
        <p:nvSpPr>
          <p:cNvPr id="59" name="Shape 56"/>
          <p:cNvSpPr/>
          <p:nvPr/>
        </p:nvSpPr>
        <p:spPr>
          <a:xfrm>
            <a:off x="9089136" y="4645152"/>
            <a:ext cx="2542032" cy="310896"/>
          </a:xfrm>
          <a:prstGeom prst="roundRect">
            <a:avLst>
              <a:gd name="adj" fmla="val 14706"/>
            </a:avLst>
          </a:prstGeom>
          <a:solidFill>
            <a:srgbClr val="FFFFFF"/>
          </a:solidFill>
          <a:ln w="9525">
            <a:solidFill>
              <a:srgbClr val="DDE0E6"/>
            </a:solidFill>
            <a:prstDash val="solid"/>
          </a:ln>
        </p:spPr>
      </p:sp>
      <p:sp>
        <p:nvSpPr>
          <p:cNvPr id="60" name="Text 57"/>
          <p:cNvSpPr/>
          <p:nvPr/>
        </p:nvSpPr>
        <p:spPr>
          <a:xfrm>
            <a:off x="9198864" y="4645152"/>
            <a:ext cx="235915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 </a:t>
            </a:r>
            <a:pPr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ASP</a:t>
            </a:r>
            <a:endParaRPr lang="en-US" sz="950" dirty="0"/>
          </a:p>
        </p:txBody>
      </p:sp>
      <p:sp>
        <p:nvSpPr>
          <p:cNvPr id="61" name="Shape 58"/>
          <p:cNvSpPr/>
          <p:nvPr/>
        </p:nvSpPr>
        <p:spPr>
          <a:xfrm>
            <a:off x="6400800" y="5047488"/>
            <a:ext cx="2542032" cy="310896"/>
          </a:xfrm>
          <a:prstGeom prst="roundRect">
            <a:avLst>
              <a:gd name="adj" fmla="val 14706"/>
            </a:avLst>
          </a:prstGeom>
          <a:solidFill>
            <a:srgbClr val="FFFFFF"/>
          </a:solidFill>
          <a:ln w="9525">
            <a:solidFill>
              <a:srgbClr val="DDE0E6"/>
            </a:solidFill>
            <a:prstDash val="solid"/>
          </a:ln>
        </p:spPr>
      </p:sp>
      <p:sp>
        <p:nvSpPr>
          <p:cNvPr id="62" name="Text 59"/>
          <p:cNvSpPr/>
          <p:nvPr/>
        </p:nvSpPr>
        <p:spPr>
          <a:xfrm>
            <a:off x="6510528" y="5047488"/>
            <a:ext cx="235915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 </a:t>
            </a:r>
            <a:pPr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Regulatory credits</a:t>
            </a:r>
            <a:endParaRPr lang="en-US" sz="950" dirty="0"/>
          </a:p>
        </p:txBody>
      </p:sp>
      <p:sp>
        <p:nvSpPr>
          <p:cNvPr id="63" name="Shape 60"/>
          <p:cNvSpPr/>
          <p:nvPr/>
        </p:nvSpPr>
        <p:spPr>
          <a:xfrm>
            <a:off x="9089136" y="5047488"/>
            <a:ext cx="2542032" cy="310896"/>
          </a:xfrm>
          <a:prstGeom prst="roundRect">
            <a:avLst>
              <a:gd name="adj" fmla="val 14706"/>
            </a:avLst>
          </a:prstGeom>
          <a:solidFill>
            <a:srgbClr val="FFFFFF"/>
          </a:solidFill>
          <a:ln w="9525">
            <a:solidFill>
              <a:srgbClr val="DDE0E6"/>
            </a:solidFill>
            <a:prstDash val="solid"/>
          </a:ln>
        </p:spPr>
      </p:sp>
      <p:sp>
        <p:nvSpPr>
          <p:cNvPr id="64" name="Text 61"/>
          <p:cNvSpPr/>
          <p:nvPr/>
        </p:nvSpPr>
        <p:spPr>
          <a:xfrm>
            <a:off x="9198864" y="5047488"/>
            <a:ext cx="235915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 </a:t>
            </a:r>
            <a:pPr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Energy deployments</a:t>
            </a:r>
            <a:endParaRPr lang="en-US" sz="950" dirty="0"/>
          </a:p>
        </p:txBody>
      </p:sp>
      <p:sp>
        <p:nvSpPr>
          <p:cNvPr id="65" name="Shape 62"/>
          <p:cNvSpPr/>
          <p:nvPr/>
        </p:nvSpPr>
        <p:spPr>
          <a:xfrm>
            <a:off x="6400800" y="5449824"/>
            <a:ext cx="2542032" cy="310896"/>
          </a:xfrm>
          <a:prstGeom prst="roundRect">
            <a:avLst>
              <a:gd name="adj" fmla="val 14706"/>
            </a:avLst>
          </a:prstGeom>
          <a:solidFill>
            <a:srgbClr val="FFFFFF"/>
          </a:solidFill>
          <a:ln w="9525">
            <a:solidFill>
              <a:srgbClr val="DDE0E6"/>
            </a:solidFill>
            <a:prstDash val="solid"/>
          </a:ln>
        </p:spPr>
      </p:sp>
      <p:sp>
        <p:nvSpPr>
          <p:cNvPr id="66" name="Text 63"/>
          <p:cNvSpPr/>
          <p:nvPr/>
        </p:nvSpPr>
        <p:spPr>
          <a:xfrm>
            <a:off x="6510528" y="5449824"/>
            <a:ext cx="235915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 </a:t>
            </a:r>
            <a:pPr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Services revenue</a:t>
            </a:r>
            <a:endParaRPr lang="en-US" sz="950" dirty="0"/>
          </a:p>
        </p:txBody>
      </p:sp>
      <p:sp>
        <p:nvSpPr>
          <p:cNvPr id="67" name="Shape 64"/>
          <p:cNvSpPr/>
          <p:nvPr/>
        </p:nvSpPr>
        <p:spPr>
          <a:xfrm>
            <a:off x="9089136" y="5449824"/>
            <a:ext cx="2542032" cy="310896"/>
          </a:xfrm>
          <a:prstGeom prst="roundRect">
            <a:avLst>
              <a:gd name="adj" fmla="val 14706"/>
            </a:avLst>
          </a:prstGeom>
          <a:solidFill>
            <a:srgbClr val="FFFFFF"/>
          </a:solidFill>
          <a:ln w="9525">
            <a:solidFill>
              <a:srgbClr val="DDE0E6"/>
            </a:solidFill>
            <a:prstDash val="solid"/>
          </a:ln>
        </p:spPr>
      </p:sp>
      <p:sp>
        <p:nvSpPr>
          <p:cNvPr id="68" name="Text 65"/>
          <p:cNvSpPr/>
          <p:nvPr/>
        </p:nvSpPr>
        <p:spPr>
          <a:xfrm>
            <a:off x="9198864" y="5449824"/>
            <a:ext cx="235915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 </a:t>
            </a:r>
            <a:pPr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Gross margin</a:t>
            </a:r>
            <a:endParaRPr lang="en-US" sz="950" dirty="0"/>
          </a:p>
        </p:txBody>
      </p:sp>
      <p:sp>
        <p:nvSpPr>
          <p:cNvPr id="69" name="Shape 66"/>
          <p:cNvSpPr/>
          <p:nvPr/>
        </p:nvSpPr>
        <p:spPr>
          <a:xfrm>
            <a:off x="6400800" y="5852160"/>
            <a:ext cx="2542032" cy="310896"/>
          </a:xfrm>
          <a:prstGeom prst="roundRect">
            <a:avLst>
              <a:gd name="adj" fmla="val 14706"/>
            </a:avLst>
          </a:prstGeom>
          <a:solidFill>
            <a:srgbClr val="FFFFFF"/>
          </a:solidFill>
          <a:ln w="9525">
            <a:solidFill>
              <a:srgbClr val="DDE0E6"/>
            </a:solidFill>
            <a:prstDash val="solid"/>
          </a:ln>
        </p:spPr>
      </p:sp>
      <p:sp>
        <p:nvSpPr>
          <p:cNvPr id="70" name="Text 67"/>
          <p:cNvSpPr/>
          <p:nvPr/>
        </p:nvSpPr>
        <p:spPr>
          <a:xfrm>
            <a:off x="6510528" y="5852160"/>
            <a:ext cx="235915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 </a:t>
            </a:r>
            <a:pPr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R&amp;D growth</a:t>
            </a:r>
            <a:endParaRPr lang="en-US" sz="950" dirty="0"/>
          </a:p>
        </p:txBody>
      </p:sp>
      <p:sp>
        <p:nvSpPr>
          <p:cNvPr id="71" name="Shape 68"/>
          <p:cNvSpPr/>
          <p:nvPr/>
        </p:nvSpPr>
        <p:spPr>
          <a:xfrm>
            <a:off x="9089136" y="5852160"/>
            <a:ext cx="2542032" cy="310896"/>
          </a:xfrm>
          <a:prstGeom prst="roundRect">
            <a:avLst>
              <a:gd name="adj" fmla="val 14706"/>
            </a:avLst>
          </a:prstGeom>
          <a:solidFill>
            <a:srgbClr val="FFFFFF"/>
          </a:solidFill>
          <a:ln w="9525">
            <a:solidFill>
              <a:srgbClr val="DDE0E6"/>
            </a:solidFill>
            <a:prstDash val="solid"/>
          </a:ln>
        </p:spPr>
      </p:sp>
      <p:sp>
        <p:nvSpPr>
          <p:cNvPr id="72" name="Text 69"/>
          <p:cNvSpPr/>
          <p:nvPr/>
        </p:nvSpPr>
        <p:spPr>
          <a:xfrm>
            <a:off x="9198864" y="5852160"/>
            <a:ext cx="235915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 </a:t>
            </a:r>
            <a:pPr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SG&amp;A growth</a:t>
            </a:r>
            <a:endParaRPr lang="en-US" sz="950" dirty="0"/>
          </a:p>
        </p:txBody>
      </p:sp>
      <p:sp>
        <p:nvSpPr>
          <p:cNvPr id="73" name="Shape 70"/>
          <p:cNvSpPr/>
          <p:nvPr/>
        </p:nvSpPr>
        <p:spPr>
          <a:xfrm>
            <a:off x="6400800" y="6254496"/>
            <a:ext cx="2542032" cy="310896"/>
          </a:xfrm>
          <a:prstGeom prst="roundRect">
            <a:avLst>
              <a:gd name="adj" fmla="val 14706"/>
            </a:avLst>
          </a:prstGeom>
          <a:solidFill>
            <a:srgbClr val="FFFFFF"/>
          </a:solidFill>
          <a:ln w="9525">
            <a:solidFill>
              <a:srgbClr val="DDE0E6"/>
            </a:solidFill>
            <a:prstDash val="solid"/>
          </a:ln>
        </p:spPr>
      </p:sp>
      <p:sp>
        <p:nvSpPr>
          <p:cNvPr id="74" name="Text 71"/>
          <p:cNvSpPr/>
          <p:nvPr/>
        </p:nvSpPr>
        <p:spPr>
          <a:xfrm>
            <a:off x="6510528" y="6254496"/>
            <a:ext cx="235915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 </a:t>
            </a:r>
            <a:pPr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Capex intensity</a:t>
            </a:r>
            <a:endParaRPr lang="en-US" sz="950" dirty="0"/>
          </a:p>
        </p:txBody>
      </p:sp>
      <p:sp>
        <p:nvSpPr>
          <p:cNvPr id="75" name="Shape 72"/>
          <p:cNvSpPr/>
          <p:nvPr/>
        </p:nvSpPr>
        <p:spPr>
          <a:xfrm>
            <a:off x="9089136" y="6254496"/>
            <a:ext cx="2542032" cy="310896"/>
          </a:xfrm>
          <a:prstGeom prst="roundRect">
            <a:avLst>
              <a:gd name="adj" fmla="val 14706"/>
            </a:avLst>
          </a:prstGeom>
          <a:solidFill>
            <a:srgbClr val="FFFFFF"/>
          </a:solidFill>
          <a:ln w="9525">
            <a:solidFill>
              <a:srgbClr val="DDE0E6"/>
            </a:solidFill>
            <a:prstDash val="solid"/>
          </a:ln>
        </p:spPr>
      </p:sp>
      <p:sp>
        <p:nvSpPr>
          <p:cNvPr id="76" name="Text 73"/>
          <p:cNvSpPr/>
          <p:nvPr/>
        </p:nvSpPr>
        <p:spPr>
          <a:xfrm>
            <a:off x="9198864" y="6254496"/>
            <a:ext cx="235915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 </a:t>
            </a:r>
            <a:pPr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 / tariff</a:t>
            </a:r>
            <a:endParaRPr lang="en-US" sz="950" dirty="0"/>
          </a:p>
        </p:txBody>
      </p:sp>
      <p:sp>
        <p:nvSpPr>
          <p:cNvPr id="77" name="Text 74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Session 2 case guide; Step 9 contribution-format output; project assumption register</a:t>
            </a:r>
            <a:endParaRPr lang="en-US" sz="800" dirty="0"/>
          </a:p>
        </p:txBody>
      </p:sp>
      <p:sp>
        <p:nvSpPr>
          <p:cNvPr id="78" name="Text 75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E0E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0E1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1554480"/>
            <a:ext cx="384048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1717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0000" dirty="0"/>
          </a:p>
        </p:txBody>
      </p:sp>
      <p:sp>
        <p:nvSpPr>
          <p:cNvPr id="4" name="Shape 2"/>
          <p:cNvSpPr/>
          <p:nvPr/>
        </p:nvSpPr>
        <p:spPr>
          <a:xfrm>
            <a:off x="521208" y="3246120"/>
            <a:ext cx="566928" cy="11887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5" name="Text 3"/>
          <p:cNvSpPr/>
          <p:nvPr/>
        </p:nvSpPr>
        <p:spPr>
          <a:xfrm>
            <a:off x="521208" y="3419856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2026–2027 DECISION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502920" y="3703320"/>
            <a:ext cx="10424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Forecasting the next two years</a:t>
            </a:r>
            <a:endParaRPr lang="en-US" sz="4400" dirty="0"/>
          </a:p>
        </p:txBody>
      </p:sp>
      <p:sp>
        <p:nvSpPr>
          <p:cNvPr id="7" name="Text 5"/>
          <p:cNvSpPr/>
          <p:nvPr/>
        </p:nvSpPr>
        <p:spPr>
          <a:xfrm>
            <a:off x="521208" y="4709160"/>
            <a:ext cx="96926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9AA0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Walk-forward governance, a bottom-up FY2026 central, an FY2027 extension, and BMA / segment-aware / policy / Luxfer cross-checks around it.</a:t>
            </a:r>
            <a:endParaRPr lang="en-US" sz="1450" dirty="0"/>
          </a:p>
        </p:txBody>
      </p:sp>
      <p:pic>
        <p:nvPicPr>
          <p:cNvPr id="8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0" y="457200"/>
            <a:ext cx="502920" cy="50017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FORECAST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Walk-forward governance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2920" y="1517904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Average MAPE by method  (lower is better)</a:t>
            </a:r>
            <a:endParaRPr lang="en-US" sz="1200" dirty="0"/>
          </a:p>
        </p:txBody>
      </p:sp>
      <p:graphicFrame>
        <p:nvGraphicFramePr>
          <p:cNvPr id="7" name="Chart 0" descr=""/>
          <p:cNvGraphicFramePr/>
          <p:nvPr/>
        </p:nvGraphicFramePr>
        <p:xfrm>
          <a:off x="502920" y="1783080"/>
          <a:ext cx="6675120" cy="3200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8" name="Shape 4"/>
          <p:cNvSpPr/>
          <p:nvPr/>
        </p:nvSpPr>
        <p:spPr>
          <a:xfrm>
            <a:off x="502920" y="5212080"/>
            <a:ext cx="3291840" cy="868680"/>
          </a:xfrm>
          <a:prstGeom prst="roundRect">
            <a:avLst>
              <a:gd name="adj" fmla="val 7368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502920" y="5212080"/>
            <a:ext cx="64008" cy="868680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10" name="Text 6"/>
          <p:cNvSpPr/>
          <p:nvPr/>
        </p:nvSpPr>
        <p:spPr>
          <a:xfrm>
            <a:off x="667512" y="5330952"/>
            <a:ext cx="3017520" cy="39959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667512" y="5689854"/>
            <a:ext cx="3017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methods retained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667512" y="5909310"/>
            <a:ext cx="30175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after quality control</a:t>
            </a:r>
            <a:endParaRPr lang="en-US" sz="900" dirty="0"/>
          </a:p>
        </p:txBody>
      </p:sp>
      <p:sp>
        <p:nvSpPr>
          <p:cNvPr id="13" name="Shape 9"/>
          <p:cNvSpPr/>
          <p:nvPr/>
        </p:nvSpPr>
        <p:spPr>
          <a:xfrm>
            <a:off x="3941064" y="5212080"/>
            <a:ext cx="3291840" cy="868680"/>
          </a:xfrm>
          <a:prstGeom prst="roundRect">
            <a:avLst>
              <a:gd name="adj" fmla="val 7368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3941064" y="5212080"/>
            <a:ext cx="64008" cy="86868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5" name="Text 11"/>
          <p:cNvSpPr/>
          <p:nvPr/>
        </p:nvSpPr>
        <p:spPr>
          <a:xfrm>
            <a:off x="4105656" y="5330952"/>
            <a:ext cx="3017520" cy="39959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Drift</a:t>
            </a:r>
            <a:endParaRPr lang="en-US" sz="2000" dirty="0"/>
          </a:p>
        </p:txBody>
      </p:sp>
      <p:sp>
        <p:nvSpPr>
          <p:cNvPr id="16" name="Text 12"/>
          <p:cNvSpPr/>
          <p:nvPr/>
        </p:nvSpPr>
        <p:spPr>
          <a:xfrm>
            <a:off x="4105656" y="5689854"/>
            <a:ext cx="30175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only positive-skill</a:t>
            </a:r>
            <a:endParaRPr lang="en-US" sz="1050" dirty="0"/>
          </a:p>
        </p:txBody>
      </p:sp>
      <p:sp>
        <p:nvSpPr>
          <p:cNvPr id="17" name="Text 13"/>
          <p:cNvSpPr/>
          <p:nvPr/>
        </p:nvSpPr>
        <p:spPr>
          <a:xfrm>
            <a:off x="4105656" y="5909310"/>
            <a:ext cx="30175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 on average</a:t>
            </a:r>
            <a:endParaRPr lang="en-US" sz="900" dirty="0"/>
          </a:p>
        </p:txBody>
      </p:sp>
      <p:sp>
        <p:nvSpPr>
          <p:cNvPr id="18" name="Shape 14"/>
          <p:cNvSpPr/>
          <p:nvPr/>
        </p:nvSpPr>
        <p:spPr>
          <a:xfrm>
            <a:off x="7498080" y="1783080"/>
            <a:ext cx="4187952" cy="4297680"/>
          </a:xfrm>
          <a:prstGeom prst="roundRect">
            <a:avLst>
              <a:gd name="adj" fmla="val 1747"/>
            </a:avLst>
          </a:prstGeom>
          <a:solidFill>
            <a:srgbClr val="0E0E12"/>
          </a:solidFill>
          <a:ln/>
        </p:spPr>
      </p:sp>
      <p:sp>
        <p:nvSpPr>
          <p:cNvPr id="19" name="Text 15"/>
          <p:cNvSpPr/>
          <p:nvPr/>
        </p:nvSpPr>
        <p:spPr>
          <a:xfrm>
            <a:off x="7726680" y="19659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WE CHOSE</a:t>
            </a:r>
            <a:endParaRPr lang="en-US" sz="1100" dirty="0"/>
          </a:p>
        </p:txBody>
      </p:sp>
      <p:sp>
        <p:nvSpPr>
          <p:cNvPr id="20" name="Text 16"/>
          <p:cNvSpPr/>
          <p:nvPr/>
        </p:nvSpPr>
        <p:spPr>
          <a:xfrm>
            <a:off x="7726680" y="2331720"/>
            <a:ext cx="374904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Kept only honest extrapolators that hold up out-of-sample.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aside methods that looked good only on a single hand-picked test point.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Drift is the one method with positive skill versus naïve on average.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Bottom-up accounting — not an extrapolator — is the submitted central case.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Its walk-forward point ($92.0B revenue / $4.4B OI) and BMA ($4.0B) and segment-aware ($3.8B) sit alongside as diagnostics.</a:t>
            </a:r>
            <a:endParaRPr lang="en-US" sz="1200" dirty="0"/>
          </a:p>
        </p:txBody>
      </p:sp>
      <p:sp>
        <p:nvSpPr>
          <p:cNvPr id="21" name="Text 17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outputs/walkforward_skill_vs_naive.csv; workbook AB_WalkForward_Results</a:t>
            </a:r>
            <a:endParaRPr lang="en-US" sz="800" dirty="0"/>
          </a:p>
        </p:txBody>
      </p:sp>
      <p:sp>
        <p:nvSpPr>
          <p:cNvPr id="22" name="Text 18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FORECAST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Bottom-up scenarios &amp; cross-checks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02920" y="1591056"/>
            <a:ext cx="2395728" cy="2971800"/>
          </a:xfrm>
          <a:prstGeom prst="roundRect">
            <a:avLst>
              <a:gd name="adj" fmla="val 3053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02920" y="1737360"/>
            <a:ext cx="239572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Downside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85800" y="2212848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685800" y="2414016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$87.5B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685800" y="2962656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Gross profit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685800" y="3163824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$14.0B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85800" y="3712464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 income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685800" y="3913632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$0.7B</a:t>
            </a:r>
            <a:endParaRPr lang="en-US" sz="2200" dirty="0"/>
          </a:p>
        </p:txBody>
      </p:sp>
      <p:sp>
        <p:nvSpPr>
          <p:cNvPr id="14" name="Shape 11"/>
          <p:cNvSpPr/>
          <p:nvPr/>
        </p:nvSpPr>
        <p:spPr>
          <a:xfrm>
            <a:off x="3099816" y="1591056"/>
            <a:ext cx="2395728" cy="2971800"/>
          </a:xfrm>
          <a:prstGeom prst="roundRect">
            <a:avLst>
              <a:gd name="adj" fmla="val 3053"/>
            </a:avLst>
          </a:prstGeom>
          <a:solidFill>
            <a:srgbClr val="E82127"/>
          </a:solidFill>
          <a:ln w="12700">
            <a:solidFill>
              <a:srgbClr val="E8212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3099816" y="1737360"/>
            <a:ext cx="239572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3282696" y="2212848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D9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3282696" y="2414016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$95.0B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3282696" y="2962656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D9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Gross profit</a:t>
            </a:r>
            <a:endParaRPr lang="en-US" sz="1000" dirty="0"/>
          </a:p>
        </p:txBody>
      </p:sp>
      <p:sp>
        <p:nvSpPr>
          <p:cNvPr id="19" name="Text 16"/>
          <p:cNvSpPr/>
          <p:nvPr/>
        </p:nvSpPr>
        <p:spPr>
          <a:xfrm>
            <a:off x="3282696" y="3163824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$17.1B</a:t>
            </a:r>
            <a:endParaRPr lang="en-US" sz="2200" dirty="0"/>
          </a:p>
        </p:txBody>
      </p:sp>
      <p:sp>
        <p:nvSpPr>
          <p:cNvPr id="20" name="Text 17"/>
          <p:cNvSpPr/>
          <p:nvPr/>
        </p:nvSpPr>
        <p:spPr>
          <a:xfrm>
            <a:off x="3282696" y="3712464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D9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 income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3282696" y="3913632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$3.0B</a:t>
            </a:r>
            <a:endParaRPr lang="en-US" sz="2200" dirty="0"/>
          </a:p>
        </p:txBody>
      </p:sp>
      <p:sp>
        <p:nvSpPr>
          <p:cNvPr id="22" name="Shape 19"/>
          <p:cNvSpPr/>
          <p:nvPr/>
        </p:nvSpPr>
        <p:spPr>
          <a:xfrm>
            <a:off x="5696712" y="1591056"/>
            <a:ext cx="2395728" cy="2971800"/>
          </a:xfrm>
          <a:prstGeom prst="roundRect">
            <a:avLst>
              <a:gd name="adj" fmla="val 3053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5696712" y="1737360"/>
            <a:ext cx="239572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Upside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5879592" y="2212848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</a:t>
            </a:r>
            <a:endParaRPr lang="en-US" sz="1000" dirty="0"/>
          </a:p>
        </p:txBody>
      </p:sp>
      <p:sp>
        <p:nvSpPr>
          <p:cNvPr id="25" name="Text 22"/>
          <p:cNvSpPr/>
          <p:nvPr/>
        </p:nvSpPr>
        <p:spPr>
          <a:xfrm>
            <a:off x="5879592" y="2414016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$103.5B</a:t>
            </a:r>
            <a:endParaRPr lang="en-US" sz="2200" dirty="0"/>
          </a:p>
        </p:txBody>
      </p:sp>
      <p:sp>
        <p:nvSpPr>
          <p:cNvPr id="26" name="Text 23"/>
          <p:cNvSpPr/>
          <p:nvPr/>
        </p:nvSpPr>
        <p:spPr>
          <a:xfrm>
            <a:off x="5879592" y="2962656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Gross profit</a:t>
            </a:r>
            <a:endParaRPr lang="en-US" sz="1000" dirty="0"/>
          </a:p>
        </p:txBody>
      </p:sp>
      <p:sp>
        <p:nvSpPr>
          <p:cNvPr id="27" name="Text 24"/>
          <p:cNvSpPr/>
          <p:nvPr/>
        </p:nvSpPr>
        <p:spPr>
          <a:xfrm>
            <a:off x="5879592" y="3163824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$19.7B</a:t>
            </a:r>
            <a:endParaRPr lang="en-US" sz="2200" dirty="0"/>
          </a:p>
        </p:txBody>
      </p:sp>
      <p:sp>
        <p:nvSpPr>
          <p:cNvPr id="28" name="Text 25"/>
          <p:cNvSpPr/>
          <p:nvPr/>
        </p:nvSpPr>
        <p:spPr>
          <a:xfrm>
            <a:off x="5879592" y="3712464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 income</a:t>
            </a:r>
            <a:endParaRPr lang="en-US" sz="1000" dirty="0"/>
          </a:p>
        </p:txBody>
      </p:sp>
      <p:sp>
        <p:nvSpPr>
          <p:cNvPr id="29" name="Text 26"/>
          <p:cNvSpPr/>
          <p:nvPr/>
        </p:nvSpPr>
        <p:spPr>
          <a:xfrm>
            <a:off x="5879592" y="3913632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$5.1B</a:t>
            </a:r>
            <a:endParaRPr lang="en-US" sz="2200" dirty="0"/>
          </a:p>
        </p:txBody>
      </p:sp>
      <p:sp>
        <p:nvSpPr>
          <p:cNvPr id="30" name="Text 27"/>
          <p:cNvSpPr/>
          <p:nvPr/>
        </p:nvSpPr>
        <p:spPr>
          <a:xfrm>
            <a:off x="8321040" y="1517904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Operating-income range  ($B)</a:t>
            </a:r>
            <a:endParaRPr lang="en-US" sz="1150" dirty="0"/>
          </a:p>
        </p:txBody>
      </p:sp>
      <p:graphicFrame>
        <p:nvGraphicFramePr>
          <p:cNvPr id="31" name="Chart 0" descr=""/>
          <p:cNvGraphicFramePr/>
          <p:nvPr/>
        </p:nvGraphicFramePr>
        <p:xfrm>
          <a:off x="8229600" y="1783080"/>
          <a:ext cx="3456432" cy="187452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2" name="Shape 28"/>
          <p:cNvSpPr/>
          <p:nvPr/>
        </p:nvSpPr>
        <p:spPr>
          <a:xfrm>
            <a:off x="502920" y="4800600"/>
            <a:ext cx="5394960" cy="1280160"/>
          </a:xfrm>
          <a:prstGeom prst="roundRect">
            <a:avLst>
              <a:gd name="adj" fmla="val 5714"/>
            </a:avLst>
          </a:prstGeom>
          <a:solidFill>
            <a:srgbClr val="0E0E12"/>
          </a:solidFill>
          <a:ln/>
        </p:spPr>
      </p:sp>
      <p:sp>
        <p:nvSpPr>
          <p:cNvPr id="33" name="Text 29"/>
          <p:cNvSpPr/>
          <p:nvPr/>
        </p:nvSpPr>
        <p:spPr>
          <a:xfrm>
            <a:off x="704088" y="4956048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INDEPENDENT CROSS-CHECKS</a:t>
            </a:r>
            <a:endParaRPr lang="en-US" sz="1100" dirty="0"/>
          </a:p>
        </p:txBody>
      </p:sp>
      <p:sp>
        <p:nvSpPr>
          <p:cNvPr id="34" name="Text 30"/>
          <p:cNvSpPr/>
          <p:nvPr/>
        </p:nvSpPr>
        <p:spPr>
          <a:xfrm>
            <a:off x="704088" y="5266944"/>
            <a:ext cx="5120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$4.0B </a:t>
            </a:r>
            <a:pPr indent="0" marL="0">
              <a:buNone/>
            </a:pPr>
            <a:r>
              <a:rPr lang="en-US" sz="1100" dirty="0">
                <a:solidFill>
                  <a:srgbClr val="C9CD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BMA   ·   </a:t>
            </a:r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$4.0B </a:t>
            </a:r>
            <a:pPr indent="0" marL="0">
              <a:buNone/>
            </a:pPr>
            <a:r>
              <a:rPr lang="en-US" sz="1100" dirty="0">
                <a:solidFill>
                  <a:srgbClr val="C9CD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contribution-driven</a:t>
            </a:r>
            <a:endParaRPr lang="en-US" sz="1800" dirty="0"/>
          </a:p>
        </p:txBody>
      </p:sp>
      <p:sp>
        <p:nvSpPr>
          <p:cNvPr id="35" name="Text 31"/>
          <p:cNvSpPr/>
          <p:nvPr/>
        </p:nvSpPr>
        <p:spPr>
          <a:xfrm>
            <a:off x="704088" y="5632704"/>
            <a:ext cx="5074920" cy="420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950" i="1" dirty="0">
                <a:solidFill>
                  <a:srgbClr val="9AA0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independent methods land at $4.0B — both above the official $3.0B, so the gross-margin-target central is the deliberately conservative read. (BMA revenue ≈ $96.6B.)</a:t>
            </a:r>
            <a:endParaRPr lang="en-US" sz="950" dirty="0"/>
          </a:p>
        </p:txBody>
      </p:sp>
      <p:sp>
        <p:nvSpPr>
          <p:cNvPr id="36" name="Shape 32"/>
          <p:cNvSpPr/>
          <p:nvPr/>
        </p:nvSpPr>
        <p:spPr>
          <a:xfrm>
            <a:off x="6035040" y="4800600"/>
            <a:ext cx="5650992" cy="1280160"/>
          </a:xfrm>
          <a:prstGeom prst="roundRect">
            <a:avLst>
              <a:gd name="adj" fmla="val 571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7" name="Text 33"/>
          <p:cNvSpPr/>
          <p:nvPr/>
        </p:nvSpPr>
        <p:spPr>
          <a:xfrm>
            <a:off x="6236208" y="4956048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 case articulated through the income statement</a:t>
            </a:r>
            <a:endParaRPr lang="en-US" sz="1150" dirty="0"/>
          </a:p>
        </p:txBody>
      </p:sp>
      <p:sp>
        <p:nvSpPr>
          <p:cNvPr id="38" name="Text 34"/>
          <p:cNvSpPr/>
          <p:nvPr/>
        </p:nvSpPr>
        <p:spPr>
          <a:xfrm>
            <a:off x="6236208" y="5285232"/>
            <a:ext cx="530352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 base $95B (range $88B–$103B); OI base $3.0B (range $0.7B–$5.1B).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scenario flexes revenue, gross-margin target and OpEx growth together.</a:t>
            </a:r>
            <a:endParaRPr lang="en-US" sz="1100" dirty="0"/>
          </a:p>
        </p:txBody>
      </p:sp>
      <p:sp>
        <p:nvSpPr>
          <p:cNvPr id="39" name="Text 35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project workbook — bottom-up v2 scenarios; BMA forecast</a:t>
            </a:r>
            <a:endParaRPr lang="en-US" sz="800" dirty="0"/>
          </a:p>
        </p:txBody>
      </p:sp>
      <p:sp>
        <p:nvSpPr>
          <p:cNvPr id="40" name="Text 36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FORECAST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Central case &amp; sensitivity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2920" y="1481328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FY2026 operating-income triangulation  ($B)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502920" y="1792224"/>
            <a:ext cx="1371600" cy="914400"/>
          </a:xfrm>
          <a:prstGeom prst="roundRect">
            <a:avLst>
              <a:gd name="adj" fmla="val 6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02920" y="1911096"/>
            <a:ext cx="13716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$0.7B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502920" y="2313432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2039112" y="1792224"/>
            <a:ext cx="1371600" cy="914400"/>
          </a:xfrm>
          <a:prstGeom prst="roundRect">
            <a:avLst>
              <a:gd name="adj" fmla="val 6000"/>
            </a:avLst>
          </a:prstGeom>
          <a:solidFill>
            <a:srgbClr val="E82127"/>
          </a:solidFill>
          <a:ln w="12700">
            <a:solidFill>
              <a:srgbClr val="E8212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039112" y="1911096"/>
            <a:ext cx="13716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$3.0B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2039112" y="2313432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D9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3575304" y="1792224"/>
            <a:ext cx="1371600" cy="914400"/>
          </a:xfrm>
          <a:prstGeom prst="roundRect">
            <a:avLst>
              <a:gd name="adj" fmla="val 6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575304" y="1911096"/>
            <a:ext cx="13716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$3.8B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3575304" y="2313432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Seg.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5111496" y="1792224"/>
            <a:ext cx="1371600" cy="914400"/>
          </a:xfrm>
          <a:prstGeom prst="roundRect">
            <a:avLst>
              <a:gd name="adj" fmla="val 6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111496" y="1911096"/>
            <a:ext cx="13716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$4.0B</a:t>
            </a:r>
            <a:endParaRPr lang="en-US" sz="1800" dirty="0"/>
          </a:p>
        </p:txBody>
      </p:sp>
      <p:sp>
        <p:nvSpPr>
          <p:cNvPr id="18" name="Text 15"/>
          <p:cNvSpPr/>
          <p:nvPr/>
        </p:nvSpPr>
        <p:spPr>
          <a:xfrm>
            <a:off x="5111496" y="2313432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BMA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6647688" y="1792224"/>
            <a:ext cx="1371600" cy="914400"/>
          </a:xfrm>
          <a:prstGeom prst="roundRect">
            <a:avLst>
              <a:gd name="adj" fmla="val 6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6647688" y="1911096"/>
            <a:ext cx="13716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$4.4B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6647688" y="2313432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WF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8183880" y="1792224"/>
            <a:ext cx="1371600" cy="914400"/>
          </a:xfrm>
          <a:prstGeom prst="roundRect">
            <a:avLst>
              <a:gd name="adj" fmla="val 6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8183880" y="1911096"/>
            <a:ext cx="13716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$5.1B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8183880" y="2313432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</a:t>
            </a:r>
            <a:endParaRPr lang="en-US" sz="1000" dirty="0"/>
          </a:p>
        </p:txBody>
      </p:sp>
      <p:sp>
        <p:nvSpPr>
          <p:cNvPr id="25" name="Text 22"/>
          <p:cNvSpPr/>
          <p:nvPr/>
        </p:nvSpPr>
        <p:spPr>
          <a:xfrm>
            <a:off x="502920" y="29260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Sensitivity around the $3.04B base  ·  swing in OI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502920" y="3346704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Gross margin</a:t>
            </a:r>
            <a:endParaRPr lang="en-US" sz="1100" dirty="0"/>
          </a:p>
        </p:txBody>
      </p:sp>
      <p:sp>
        <p:nvSpPr>
          <p:cNvPr id="27" name="Shape 24"/>
          <p:cNvSpPr/>
          <p:nvPr/>
        </p:nvSpPr>
        <p:spPr>
          <a:xfrm>
            <a:off x="1927555" y="3401568"/>
            <a:ext cx="2050085" cy="347472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28" name="Shape 25"/>
          <p:cNvSpPr/>
          <p:nvPr/>
        </p:nvSpPr>
        <p:spPr>
          <a:xfrm>
            <a:off x="3977640" y="3401568"/>
            <a:ext cx="2050085" cy="34747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9" name="Text 26"/>
          <p:cNvSpPr/>
          <p:nvPr/>
        </p:nvSpPr>
        <p:spPr>
          <a:xfrm>
            <a:off x="1150315" y="3346704"/>
            <a:ext cx="731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B40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−$1.9B</a:t>
            </a:r>
            <a:endParaRPr lang="en-US" sz="1000" dirty="0"/>
          </a:p>
        </p:txBody>
      </p:sp>
      <p:sp>
        <p:nvSpPr>
          <p:cNvPr id="30" name="Text 27"/>
          <p:cNvSpPr/>
          <p:nvPr/>
        </p:nvSpPr>
        <p:spPr>
          <a:xfrm>
            <a:off x="6073445" y="3346704"/>
            <a:ext cx="777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+$1.9B</a:t>
            </a:r>
            <a:endParaRPr lang="en-US" sz="1000" dirty="0"/>
          </a:p>
        </p:txBody>
      </p:sp>
      <p:sp>
        <p:nvSpPr>
          <p:cNvPr id="31" name="Text 28"/>
          <p:cNvSpPr/>
          <p:nvPr/>
        </p:nvSpPr>
        <p:spPr>
          <a:xfrm>
            <a:off x="502920" y="3950208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</a:t>
            </a:r>
            <a:endParaRPr lang="en-US" sz="1100" dirty="0"/>
          </a:p>
        </p:txBody>
      </p:sp>
      <p:sp>
        <p:nvSpPr>
          <p:cNvPr id="32" name="Shape 29"/>
          <p:cNvSpPr/>
          <p:nvPr/>
        </p:nvSpPr>
        <p:spPr>
          <a:xfrm>
            <a:off x="2143354" y="4005072"/>
            <a:ext cx="1834286" cy="347472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33" name="Shape 30"/>
          <p:cNvSpPr/>
          <p:nvPr/>
        </p:nvSpPr>
        <p:spPr>
          <a:xfrm>
            <a:off x="3977640" y="4005072"/>
            <a:ext cx="1834286" cy="34747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4" name="Text 31"/>
          <p:cNvSpPr/>
          <p:nvPr/>
        </p:nvSpPr>
        <p:spPr>
          <a:xfrm>
            <a:off x="1366114" y="3950208"/>
            <a:ext cx="731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B40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−$1.7B</a:t>
            </a:r>
            <a:endParaRPr lang="en-US" sz="1000" dirty="0"/>
          </a:p>
        </p:txBody>
      </p:sp>
      <p:sp>
        <p:nvSpPr>
          <p:cNvPr id="35" name="Text 32"/>
          <p:cNvSpPr/>
          <p:nvPr/>
        </p:nvSpPr>
        <p:spPr>
          <a:xfrm>
            <a:off x="5857646" y="3950208"/>
            <a:ext cx="777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+$1.7B</a:t>
            </a:r>
            <a:endParaRPr lang="en-US" sz="1000" dirty="0"/>
          </a:p>
        </p:txBody>
      </p:sp>
      <p:sp>
        <p:nvSpPr>
          <p:cNvPr id="36" name="Text 33"/>
          <p:cNvSpPr/>
          <p:nvPr/>
        </p:nvSpPr>
        <p:spPr>
          <a:xfrm>
            <a:off x="502920" y="4553712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R&amp;D growth</a:t>
            </a:r>
            <a:endParaRPr lang="en-US" sz="1100" dirty="0"/>
          </a:p>
        </p:txBody>
      </p:sp>
      <p:sp>
        <p:nvSpPr>
          <p:cNvPr id="37" name="Shape 34"/>
          <p:cNvSpPr/>
          <p:nvPr/>
        </p:nvSpPr>
        <p:spPr>
          <a:xfrm>
            <a:off x="3653942" y="4608576"/>
            <a:ext cx="323698" cy="347472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38" name="Shape 35"/>
          <p:cNvSpPr/>
          <p:nvPr/>
        </p:nvSpPr>
        <p:spPr>
          <a:xfrm>
            <a:off x="3977640" y="4608576"/>
            <a:ext cx="323698" cy="34747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9" name="Text 36"/>
          <p:cNvSpPr/>
          <p:nvPr/>
        </p:nvSpPr>
        <p:spPr>
          <a:xfrm>
            <a:off x="2876702" y="4553712"/>
            <a:ext cx="731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B40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−$0.3B</a:t>
            </a:r>
            <a:endParaRPr lang="en-US" sz="1000" dirty="0"/>
          </a:p>
        </p:txBody>
      </p:sp>
      <p:sp>
        <p:nvSpPr>
          <p:cNvPr id="40" name="Text 37"/>
          <p:cNvSpPr/>
          <p:nvPr/>
        </p:nvSpPr>
        <p:spPr>
          <a:xfrm>
            <a:off x="4347058" y="4553712"/>
            <a:ext cx="777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+$0.3B</a:t>
            </a:r>
            <a:endParaRPr lang="en-US" sz="1000" dirty="0"/>
          </a:p>
        </p:txBody>
      </p:sp>
      <p:sp>
        <p:nvSpPr>
          <p:cNvPr id="41" name="Text 38"/>
          <p:cNvSpPr/>
          <p:nvPr/>
        </p:nvSpPr>
        <p:spPr>
          <a:xfrm>
            <a:off x="502920" y="5157216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SG&amp;A growth</a:t>
            </a:r>
            <a:endParaRPr lang="en-US" sz="1100" dirty="0"/>
          </a:p>
        </p:txBody>
      </p:sp>
      <p:sp>
        <p:nvSpPr>
          <p:cNvPr id="42" name="Shape 39"/>
          <p:cNvSpPr/>
          <p:nvPr/>
        </p:nvSpPr>
        <p:spPr>
          <a:xfrm>
            <a:off x="3653942" y="5212080"/>
            <a:ext cx="323698" cy="347472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43" name="Shape 40"/>
          <p:cNvSpPr/>
          <p:nvPr/>
        </p:nvSpPr>
        <p:spPr>
          <a:xfrm>
            <a:off x="3977640" y="5212080"/>
            <a:ext cx="323698" cy="34747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44" name="Text 41"/>
          <p:cNvSpPr/>
          <p:nvPr/>
        </p:nvSpPr>
        <p:spPr>
          <a:xfrm>
            <a:off x="2876702" y="5157216"/>
            <a:ext cx="731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B404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−$0.3B</a:t>
            </a:r>
            <a:endParaRPr lang="en-US" sz="1000" dirty="0"/>
          </a:p>
        </p:txBody>
      </p:sp>
      <p:sp>
        <p:nvSpPr>
          <p:cNvPr id="45" name="Text 42"/>
          <p:cNvSpPr/>
          <p:nvPr/>
        </p:nvSpPr>
        <p:spPr>
          <a:xfrm>
            <a:off x="4347058" y="5157216"/>
            <a:ext cx="777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+$0.3B</a:t>
            </a:r>
            <a:endParaRPr lang="en-US" sz="1000" dirty="0"/>
          </a:p>
        </p:txBody>
      </p:sp>
      <p:sp>
        <p:nvSpPr>
          <p:cNvPr id="46" name="Shape 43"/>
          <p:cNvSpPr/>
          <p:nvPr/>
        </p:nvSpPr>
        <p:spPr>
          <a:xfrm>
            <a:off x="3977640" y="3291840"/>
            <a:ext cx="0" cy="2368296"/>
          </a:xfrm>
          <a:prstGeom prst="line">
            <a:avLst/>
          </a:prstGeom>
          <a:noFill/>
          <a:ln w="12700">
            <a:solidFill>
              <a:srgbClr val="14141A"/>
            </a:solidFill>
            <a:prstDash val="dash"/>
          </a:ln>
        </p:spPr>
      </p:sp>
      <p:sp>
        <p:nvSpPr>
          <p:cNvPr id="47" name="Shape 44"/>
          <p:cNvSpPr/>
          <p:nvPr/>
        </p:nvSpPr>
        <p:spPr>
          <a:xfrm>
            <a:off x="7772400" y="2926080"/>
            <a:ext cx="3913632" cy="3154680"/>
          </a:xfrm>
          <a:prstGeom prst="roundRect">
            <a:avLst>
              <a:gd name="adj" fmla="val 2319"/>
            </a:avLst>
          </a:prstGeom>
          <a:solidFill>
            <a:srgbClr val="0E0E12"/>
          </a:solidFill>
          <a:ln/>
        </p:spPr>
      </p:sp>
      <p:sp>
        <p:nvSpPr>
          <p:cNvPr id="48" name="Text 45"/>
          <p:cNvSpPr/>
          <p:nvPr/>
        </p:nvSpPr>
        <p:spPr>
          <a:xfrm>
            <a:off x="7973568" y="31089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OVERLAY</a:t>
            </a:r>
            <a:endParaRPr lang="en-US" sz="1100" dirty="0"/>
          </a:p>
        </p:txBody>
      </p:sp>
      <p:sp>
        <p:nvSpPr>
          <p:cNvPr id="49" name="Text 46"/>
          <p:cNvSpPr/>
          <p:nvPr/>
        </p:nvSpPr>
        <p:spPr>
          <a:xfrm>
            <a:off x="7973568" y="3419856"/>
            <a:ext cx="3611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$2.1B – $3.3B </a:t>
            </a:r>
            <a:pPr indent="0" marL="0">
              <a:buNone/>
            </a:pPr>
            <a:r>
              <a:rPr lang="en-US" sz="1200" dirty="0">
                <a:solidFill>
                  <a:srgbClr val="C9CDD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OI band</a:t>
            </a:r>
            <a:endParaRPr lang="en-US" sz="2000" dirty="0"/>
          </a:p>
        </p:txBody>
      </p:sp>
      <p:sp>
        <p:nvSpPr>
          <p:cNvPr id="50" name="Text 47"/>
          <p:cNvSpPr/>
          <p:nvPr/>
        </p:nvSpPr>
        <p:spPr>
          <a:xfrm>
            <a:off x="7973568" y="3931920"/>
            <a:ext cx="3520440" cy="2103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Reflects ZEV stringency, tariffs and the §30D consumer-credit repeal context.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§45X manufacturing credit is treated separately from the OI central case.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Gross margin (±$1.9B) and revenue (±$1.7B) dominate; R&amp;D / SG&amp;A ±$0.3B each.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SpaceX / xAI mark-to-market is non-operating and excluded from OI.</a:t>
            </a:r>
            <a:endParaRPr lang="en-US" sz="1100" dirty="0"/>
          </a:p>
        </p:txBody>
      </p:sp>
      <p:sp>
        <p:nvSpPr>
          <p:cNvPr id="51" name="Text 48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outputs/sensitivity_2026.csv; bottomup_2026_v2; bma_forecast_2026; policy_scenario_2026</a:t>
            </a:r>
            <a:endParaRPr lang="en-US" sz="800" dirty="0"/>
          </a:p>
        </p:txBody>
      </p:sp>
      <p:sp>
        <p:nvSpPr>
          <p:cNvPr id="52" name="Text 49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2026–2027 FORECAST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Extending the horizon to FY2027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02920" y="1591056"/>
            <a:ext cx="2395728" cy="2971800"/>
          </a:xfrm>
          <a:prstGeom prst="roundRect">
            <a:avLst>
              <a:gd name="adj" fmla="val 3053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02920" y="1737360"/>
            <a:ext cx="239572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FY2027 Downside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685800" y="2212848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685800" y="2414016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$88.4B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685800" y="2962656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Gross profit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685800" y="3163824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$14.1B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685800" y="3712464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 income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685800" y="3913632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$0.1B</a:t>
            </a:r>
            <a:endParaRPr lang="en-US" sz="2100" dirty="0"/>
          </a:p>
        </p:txBody>
      </p:sp>
      <p:sp>
        <p:nvSpPr>
          <p:cNvPr id="14" name="Shape 11"/>
          <p:cNvSpPr/>
          <p:nvPr/>
        </p:nvSpPr>
        <p:spPr>
          <a:xfrm>
            <a:off x="3099816" y="1591056"/>
            <a:ext cx="2395728" cy="2971800"/>
          </a:xfrm>
          <a:prstGeom prst="roundRect">
            <a:avLst>
              <a:gd name="adj" fmla="val 3053"/>
            </a:avLst>
          </a:prstGeom>
          <a:solidFill>
            <a:srgbClr val="E82127"/>
          </a:solidFill>
          <a:ln w="12700">
            <a:solidFill>
              <a:srgbClr val="E8212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3099816" y="1737360"/>
            <a:ext cx="239572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FY2027 Base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3282696" y="2212848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D9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3282696" y="2414016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$99.8B</a:t>
            </a: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3282696" y="2962656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D9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Gross profit</a:t>
            </a:r>
            <a:endParaRPr lang="en-US" sz="1000" dirty="0"/>
          </a:p>
        </p:txBody>
      </p:sp>
      <p:sp>
        <p:nvSpPr>
          <p:cNvPr id="19" name="Text 16"/>
          <p:cNvSpPr/>
          <p:nvPr/>
        </p:nvSpPr>
        <p:spPr>
          <a:xfrm>
            <a:off x="3282696" y="3163824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$18.5B</a:t>
            </a:r>
            <a:endParaRPr lang="en-US" sz="2100" dirty="0"/>
          </a:p>
        </p:txBody>
      </p:sp>
      <p:sp>
        <p:nvSpPr>
          <p:cNvPr id="20" name="Text 17"/>
          <p:cNvSpPr/>
          <p:nvPr/>
        </p:nvSpPr>
        <p:spPr>
          <a:xfrm>
            <a:off x="3282696" y="3712464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D9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 income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3282696" y="3913632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$3.4B</a:t>
            </a:r>
            <a:endParaRPr lang="en-US" sz="2100" dirty="0"/>
          </a:p>
        </p:txBody>
      </p:sp>
      <p:sp>
        <p:nvSpPr>
          <p:cNvPr id="22" name="Shape 19"/>
          <p:cNvSpPr/>
          <p:nvPr/>
        </p:nvSpPr>
        <p:spPr>
          <a:xfrm>
            <a:off x="5696712" y="1591056"/>
            <a:ext cx="2395728" cy="2971800"/>
          </a:xfrm>
          <a:prstGeom prst="roundRect">
            <a:avLst>
              <a:gd name="adj" fmla="val 3053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5696712" y="1737360"/>
            <a:ext cx="239572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FY2027 Upside</a:t>
            </a:r>
            <a:endParaRPr lang="en-US" sz="1400" dirty="0"/>
          </a:p>
        </p:txBody>
      </p:sp>
      <p:sp>
        <p:nvSpPr>
          <p:cNvPr id="24" name="Text 21"/>
          <p:cNvSpPr/>
          <p:nvPr/>
        </p:nvSpPr>
        <p:spPr>
          <a:xfrm>
            <a:off x="5879592" y="2212848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</a:t>
            </a:r>
            <a:endParaRPr lang="en-US" sz="1000" dirty="0"/>
          </a:p>
        </p:txBody>
      </p:sp>
      <p:sp>
        <p:nvSpPr>
          <p:cNvPr id="25" name="Text 22"/>
          <p:cNvSpPr/>
          <p:nvPr/>
        </p:nvSpPr>
        <p:spPr>
          <a:xfrm>
            <a:off x="5879592" y="2414016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$110.7B</a:t>
            </a:r>
            <a:endParaRPr lang="en-US" sz="2100" dirty="0"/>
          </a:p>
        </p:txBody>
      </p:sp>
      <p:sp>
        <p:nvSpPr>
          <p:cNvPr id="26" name="Text 23"/>
          <p:cNvSpPr/>
          <p:nvPr/>
        </p:nvSpPr>
        <p:spPr>
          <a:xfrm>
            <a:off x="5879592" y="2962656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Gross profit</a:t>
            </a:r>
            <a:endParaRPr lang="en-US" sz="1000" dirty="0"/>
          </a:p>
        </p:txBody>
      </p:sp>
      <p:sp>
        <p:nvSpPr>
          <p:cNvPr id="27" name="Text 24"/>
          <p:cNvSpPr/>
          <p:nvPr/>
        </p:nvSpPr>
        <p:spPr>
          <a:xfrm>
            <a:off x="5879592" y="3163824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$21.6B</a:t>
            </a:r>
            <a:endParaRPr lang="en-US" sz="2100" dirty="0"/>
          </a:p>
        </p:txBody>
      </p:sp>
      <p:sp>
        <p:nvSpPr>
          <p:cNvPr id="28" name="Text 25"/>
          <p:cNvSpPr/>
          <p:nvPr/>
        </p:nvSpPr>
        <p:spPr>
          <a:xfrm>
            <a:off x="5879592" y="3712464"/>
            <a:ext cx="20299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 income</a:t>
            </a:r>
            <a:endParaRPr lang="en-US" sz="1000" dirty="0"/>
          </a:p>
        </p:txBody>
      </p:sp>
      <p:sp>
        <p:nvSpPr>
          <p:cNvPr id="29" name="Text 26"/>
          <p:cNvSpPr/>
          <p:nvPr/>
        </p:nvSpPr>
        <p:spPr>
          <a:xfrm>
            <a:off x="5879592" y="3913632"/>
            <a:ext cx="2029968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$5.6B</a:t>
            </a:r>
            <a:endParaRPr lang="en-US" sz="2100" dirty="0"/>
          </a:p>
        </p:txBody>
      </p:sp>
      <p:sp>
        <p:nvSpPr>
          <p:cNvPr id="30" name="Text 27"/>
          <p:cNvSpPr/>
          <p:nvPr/>
        </p:nvSpPr>
        <p:spPr>
          <a:xfrm>
            <a:off x="8229600" y="1517904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Operating-income path  ($B)</a:t>
            </a:r>
            <a:endParaRPr lang="en-US" sz="1150" dirty="0"/>
          </a:p>
        </p:txBody>
      </p:sp>
      <p:graphicFrame>
        <p:nvGraphicFramePr>
          <p:cNvPr id="31" name="Chart 0" descr=""/>
          <p:cNvGraphicFramePr/>
          <p:nvPr/>
        </p:nvGraphicFramePr>
        <p:xfrm>
          <a:off x="8229600" y="1783080"/>
          <a:ext cx="3456432" cy="269748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2" name="Shape 28"/>
          <p:cNvSpPr/>
          <p:nvPr/>
        </p:nvSpPr>
        <p:spPr>
          <a:xfrm>
            <a:off x="502920" y="4800600"/>
            <a:ext cx="5394960" cy="1280160"/>
          </a:xfrm>
          <a:prstGeom prst="roundRect">
            <a:avLst>
              <a:gd name="adj" fmla="val 5714"/>
            </a:avLst>
          </a:prstGeom>
          <a:solidFill>
            <a:srgbClr val="0E0E12"/>
          </a:solidFill>
          <a:ln/>
        </p:spPr>
      </p:sp>
      <p:sp>
        <p:nvSpPr>
          <p:cNvPr id="33" name="Text 29"/>
          <p:cNvSpPr/>
          <p:nvPr/>
        </p:nvSpPr>
        <p:spPr>
          <a:xfrm>
            <a:off x="704088" y="4956048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FY2027 BASE ASSUMPTIONS</a:t>
            </a:r>
            <a:endParaRPr lang="en-US" sz="1100" dirty="0"/>
          </a:p>
        </p:txBody>
      </p:sp>
      <p:sp>
        <p:nvSpPr>
          <p:cNvPr id="34" name="Text 30"/>
          <p:cNvSpPr/>
          <p:nvPr/>
        </p:nvSpPr>
        <p:spPr>
          <a:xfrm>
            <a:off x="704088" y="5285232"/>
            <a:ext cx="502920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+5.0% </a:t>
            </a:r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  ·  </a:t>
            </a:r>
            <a:pPr indent="0" marL="0">
              <a:lnSpc>
                <a:spcPct val="105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18.5% </a:t>
            </a:r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gross margin  ·  </a:t>
            </a:r>
            <a:pPr indent="0" marL="0">
              <a:lnSpc>
                <a:spcPct val="105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+10% </a:t>
            </a:r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R&amp;D  ·  </a:t>
            </a:r>
            <a:pPr indent="0" marL="0">
              <a:lnSpc>
                <a:spcPct val="105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+5% </a:t>
            </a:r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SG&amp;A  ·  </a:t>
            </a:r>
            <a:pPr indent="0" marL="0">
              <a:lnSpc>
                <a:spcPct val="105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$124M </a:t>
            </a:r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restructuring</a:t>
            </a:r>
            <a:endParaRPr lang="en-US" sz="1150" dirty="0"/>
          </a:p>
        </p:txBody>
      </p:sp>
      <p:sp>
        <p:nvSpPr>
          <p:cNvPr id="35" name="Shape 31"/>
          <p:cNvSpPr/>
          <p:nvPr/>
        </p:nvSpPr>
        <p:spPr>
          <a:xfrm>
            <a:off x="6035040" y="4800600"/>
            <a:ext cx="5650992" cy="1280160"/>
          </a:xfrm>
          <a:prstGeom prst="roundRect">
            <a:avLst>
              <a:gd name="adj" fmla="val 571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6" name="Text 32"/>
          <p:cNvSpPr/>
          <p:nvPr/>
        </p:nvSpPr>
        <p:spPr>
          <a:xfrm>
            <a:off x="6236208" y="4956048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FY2027 is built</a:t>
            </a:r>
            <a:endParaRPr lang="en-US" sz="1150" dirty="0"/>
          </a:p>
        </p:txBody>
      </p:sp>
      <p:sp>
        <p:nvSpPr>
          <p:cNvPr id="37" name="Text 33"/>
          <p:cNvSpPr/>
          <p:nvPr/>
        </p:nvSpPr>
        <p:spPr>
          <a:xfrm>
            <a:off x="6236208" y="5285232"/>
            <a:ext cx="530352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bottom-up gross-margin-target accounting articulation, extended one year; OI range $0.1B–$5.6B.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BMA cross-check $97.0B revenue / $3.4B OI; contribution margin stays diagnostic only.</a:t>
            </a:r>
            <a:endParaRPr lang="en-US" sz="1100" dirty="0"/>
          </a:p>
        </p:txBody>
      </p:sp>
      <p:sp>
        <p:nvSpPr>
          <p:cNvPr id="38" name="Text 34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outputs/forecast_2026_2027.csv; OFFICIAL_2026_2027_FORECAST.txt; bma_forecast_2027.csv</a:t>
            </a:r>
            <a:endParaRPr lang="en-US" sz="800" dirty="0"/>
          </a:p>
        </p:txBody>
      </p:sp>
      <p:sp>
        <p:nvSpPr>
          <p:cNvPr id="39" name="Text 35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</a:t>
            </a:r>
            <a:endParaRPr lang="en-US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FORECAST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Operating ecosystem overlay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02920" y="1645920"/>
            <a:ext cx="2395728" cy="1005840"/>
          </a:xfrm>
          <a:prstGeom prst="roundRect">
            <a:avLst>
              <a:gd name="adj" fmla="val 636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02920" y="1645920"/>
            <a:ext cx="64008" cy="100584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8" name="Text 5"/>
          <p:cNvSpPr/>
          <p:nvPr/>
        </p:nvSpPr>
        <p:spPr>
          <a:xfrm>
            <a:off x="685800" y="1792224"/>
            <a:ext cx="206654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Megapack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685800" y="2176272"/>
            <a:ext cx="206654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xAI demand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2898648" y="1920240"/>
            <a:ext cx="20116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3099816" y="1645920"/>
            <a:ext cx="2395728" cy="1005840"/>
          </a:xfrm>
          <a:prstGeom prst="roundRect">
            <a:avLst>
              <a:gd name="adj" fmla="val 636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3099816" y="1645920"/>
            <a:ext cx="64008" cy="100584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3" name="Text 10"/>
          <p:cNvSpPr/>
          <p:nvPr/>
        </p:nvSpPr>
        <p:spPr>
          <a:xfrm>
            <a:off x="3282696" y="1792224"/>
            <a:ext cx="206654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Grok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3282696" y="2176272"/>
            <a:ext cx="206654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in-vehicle / services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5495544" y="1920240"/>
            <a:ext cx="20116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</a:t>
            </a:r>
            <a:endParaRPr lang="en-US" sz="1800" dirty="0"/>
          </a:p>
        </p:txBody>
      </p:sp>
      <p:sp>
        <p:nvSpPr>
          <p:cNvPr id="16" name="Shape 13"/>
          <p:cNvSpPr/>
          <p:nvPr/>
        </p:nvSpPr>
        <p:spPr>
          <a:xfrm>
            <a:off x="5696712" y="1645920"/>
            <a:ext cx="2395728" cy="1005840"/>
          </a:xfrm>
          <a:prstGeom prst="roundRect">
            <a:avLst>
              <a:gd name="adj" fmla="val 636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5696712" y="1645920"/>
            <a:ext cx="64008" cy="100584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8" name="Text 15"/>
          <p:cNvSpPr/>
          <p:nvPr/>
        </p:nvSpPr>
        <p:spPr>
          <a:xfrm>
            <a:off x="5879592" y="1792224"/>
            <a:ext cx="206654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Insurance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5879592" y="2176272"/>
            <a:ext cx="206654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recurring services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8092440" y="1920240"/>
            <a:ext cx="20116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</a:t>
            </a:r>
            <a:endParaRPr lang="en-US" sz="1800" dirty="0"/>
          </a:p>
        </p:txBody>
      </p:sp>
      <p:sp>
        <p:nvSpPr>
          <p:cNvPr id="21" name="Shape 18"/>
          <p:cNvSpPr/>
          <p:nvPr/>
        </p:nvSpPr>
        <p:spPr>
          <a:xfrm>
            <a:off x="8293608" y="1645920"/>
            <a:ext cx="2395728" cy="1005840"/>
          </a:xfrm>
          <a:prstGeom prst="roundRect">
            <a:avLst>
              <a:gd name="adj" fmla="val 636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8293608" y="1645920"/>
            <a:ext cx="64008" cy="100584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3" name="Text 20"/>
          <p:cNvSpPr/>
          <p:nvPr/>
        </p:nvSpPr>
        <p:spPr>
          <a:xfrm>
            <a:off x="8476488" y="1792224"/>
            <a:ext cx="206654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Energy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8476488" y="2176272"/>
            <a:ext cx="206654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growth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502920" y="297180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Operating vs non-operating  ($B)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502920" y="3291840"/>
            <a:ext cx="3566160" cy="1280160"/>
          </a:xfrm>
          <a:prstGeom prst="roundRect">
            <a:avLst>
              <a:gd name="adj" fmla="val 5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7" name="Shape 24"/>
          <p:cNvSpPr/>
          <p:nvPr/>
        </p:nvSpPr>
        <p:spPr>
          <a:xfrm>
            <a:off x="502920" y="3291840"/>
            <a:ext cx="64008" cy="1280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8" name="Text 25"/>
          <p:cNvSpPr/>
          <p:nvPr/>
        </p:nvSpPr>
        <p:spPr>
          <a:xfrm>
            <a:off x="667512" y="3410712"/>
            <a:ext cx="3291840" cy="58887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$3.0B</a:t>
            </a:r>
            <a:endParaRPr lang="en-US" sz="2800" dirty="0"/>
          </a:p>
        </p:txBody>
      </p:sp>
      <p:sp>
        <p:nvSpPr>
          <p:cNvPr id="29" name="Text 26"/>
          <p:cNvSpPr/>
          <p:nvPr/>
        </p:nvSpPr>
        <p:spPr>
          <a:xfrm>
            <a:off x="667512" y="3995928"/>
            <a:ext cx="32918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operating income</a:t>
            </a:r>
            <a:endParaRPr lang="en-US" sz="1050" dirty="0"/>
          </a:p>
        </p:txBody>
      </p:sp>
      <p:sp>
        <p:nvSpPr>
          <p:cNvPr id="30" name="Text 27"/>
          <p:cNvSpPr/>
          <p:nvPr/>
        </p:nvSpPr>
        <p:spPr>
          <a:xfrm>
            <a:off x="667512" y="4215384"/>
            <a:ext cx="32918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inside the segment model</a:t>
            </a:r>
            <a:endParaRPr lang="en-US" sz="900" dirty="0"/>
          </a:p>
        </p:txBody>
      </p:sp>
      <p:sp>
        <p:nvSpPr>
          <p:cNvPr id="31" name="Shape 28"/>
          <p:cNvSpPr/>
          <p:nvPr/>
        </p:nvSpPr>
        <p:spPr>
          <a:xfrm>
            <a:off x="4215384" y="3291840"/>
            <a:ext cx="3566160" cy="1280160"/>
          </a:xfrm>
          <a:prstGeom prst="roundRect">
            <a:avLst>
              <a:gd name="adj" fmla="val 5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2" name="Shape 29"/>
          <p:cNvSpPr/>
          <p:nvPr/>
        </p:nvSpPr>
        <p:spPr>
          <a:xfrm>
            <a:off x="4215384" y="3291840"/>
            <a:ext cx="64008" cy="1280160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33" name="Text 30"/>
          <p:cNvSpPr/>
          <p:nvPr/>
        </p:nvSpPr>
        <p:spPr>
          <a:xfrm>
            <a:off x="4379976" y="3410712"/>
            <a:ext cx="3291840" cy="58887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$1.1B</a:t>
            </a:r>
            <a:endParaRPr lang="en-US" sz="2800" dirty="0"/>
          </a:p>
        </p:txBody>
      </p:sp>
      <p:sp>
        <p:nvSpPr>
          <p:cNvPr id="34" name="Text 31"/>
          <p:cNvSpPr/>
          <p:nvPr/>
        </p:nvSpPr>
        <p:spPr>
          <a:xfrm>
            <a:off x="4379976" y="3995928"/>
            <a:ext cx="32918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Ecosystem operating</a:t>
            </a:r>
            <a:endParaRPr lang="en-US" sz="1050" dirty="0"/>
          </a:p>
        </p:txBody>
      </p:sp>
      <p:sp>
        <p:nvSpPr>
          <p:cNvPr id="35" name="Text 32"/>
          <p:cNvSpPr/>
          <p:nvPr/>
        </p:nvSpPr>
        <p:spPr>
          <a:xfrm>
            <a:off x="4379976" y="4215384"/>
            <a:ext cx="32918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Megapack/Grok in segments</a:t>
            </a:r>
            <a:endParaRPr lang="en-US" sz="900" dirty="0"/>
          </a:p>
        </p:txBody>
      </p:sp>
      <p:sp>
        <p:nvSpPr>
          <p:cNvPr id="36" name="Shape 33"/>
          <p:cNvSpPr/>
          <p:nvPr/>
        </p:nvSpPr>
        <p:spPr>
          <a:xfrm>
            <a:off x="7927848" y="3291840"/>
            <a:ext cx="3758184" cy="1280160"/>
          </a:xfrm>
          <a:prstGeom prst="roundRect">
            <a:avLst>
              <a:gd name="adj" fmla="val 5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7" name="Shape 34"/>
          <p:cNvSpPr/>
          <p:nvPr/>
        </p:nvSpPr>
        <p:spPr>
          <a:xfrm>
            <a:off x="7927848" y="3291840"/>
            <a:ext cx="64008" cy="1280160"/>
          </a:xfrm>
          <a:prstGeom prst="rect">
            <a:avLst/>
          </a:prstGeom>
          <a:solidFill>
            <a:srgbClr val="9AA0AB"/>
          </a:solidFill>
          <a:ln/>
        </p:spPr>
      </p:sp>
      <p:sp>
        <p:nvSpPr>
          <p:cNvPr id="38" name="Text 35"/>
          <p:cNvSpPr/>
          <p:nvPr/>
        </p:nvSpPr>
        <p:spPr>
          <a:xfrm>
            <a:off x="8092440" y="3410712"/>
            <a:ext cx="3483864" cy="58887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$0.6B</a:t>
            </a:r>
            <a:endParaRPr lang="en-US" sz="2800" dirty="0"/>
          </a:p>
        </p:txBody>
      </p:sp>
      <p:sp>
        <p:nvSpPr>
          <p:cNvPr id="39" name="Text 36"/>
          <p:cNvSpPr/>
          <p:nvPr/>
        </p:nvSpPr>
        <p:spPr>
          <a:xfrm>
            <a:off x="8092440" y="3995928"/>
            <a:ext cx="348386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/ xAI mark</a:t>
            </a:r>
            <a:endParaRPr lang="en-US" sz="1050" dirty="0"/>
          </a:p>
        </p:txBody>
      </p:sp>
      <p:sp>
        <p:nvSpPr>
          <p:cNvPr id="40" name="Text 37"/>
          <p:cNvSpPr/>
          <p:nvPr/>
        </p:nvSpPr>
        <p:spPr>
          <a:xfrm>
            <a:off x="8092440" y="4215384"/>
            <a:ext cx="3483864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non-operating · excluded</a:t>
            </a:r>
            <a:endParaRPr lang="en-US" sz="900" dirty="0"/>
          </a:p>
        </p:txBody>
      </p:sp>
      <p:sp>
        <p:nvSpPr>
          <p:cNvPr id="41" name="Shape 38"/>
          <p:cNvSpPr/>
          <p:nvPr/>
        </p:nvSpPr>
        <p:spPr>
          <a:xfrm>
            <a:off x="502920" y="4754880"/>
            <a:ext cx="11183112" cy="1280160"/>
          </a:xfrm>
          <a:prstGeom prst="roundRect">
            <a:avLst>
              <a:gd name="adj" fmla="val 5714"/>
            </a:avLst>
          </a:prstGeom>
          <a:solidFill>
            <a:srgbClr val="0E0E12"/>
          </a:solidFill>
          <a:ln/>
        </p:spPr>
      </p:sp>
      <p:sp>
        <p:nvSpPr>
          <p:cNvPr id="42" name="Text 39"/>
          <p:cNvSpPr/>
          <p:nvPr/>
        </p:nvSpPr>
        <p:spPr>
          <a:xfrm>
            <a:off x="731520" y="491947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CLASSIFICATION</a:t>
            </a:r>
            <a:endParaRPr lang="en-US" sz="1100" dirty="0"/>
          </a:p>
        </p:txBody>
      </p:sp>
      <p:sp>
        <p:nvSpPr>
          <p:cNvPr id="43" name="Text 40"/>
          <p:cNvSpPr/>
          <p:nvPr/>
        </p:nvSpPr>
        <p:spPr>
          <a:xfrm>
            <a:off x="731520" y="5248656"/>
            <a:ext cx="1078992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Ecosystem operating revenue (Megapack-to-xAI, Grok services, insurance) is already inside the segment forecasts.</a:t>
            </a:r>
            <a:endParaRPr lang="en-US" sz="115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SpaceX / xAI mark-to-market is excluded from operating income — it is a non-operating item kept out of the OI central case.</a:t>
            </a:r>
            <a:endParaRPr lang="en-US" sz="1150" dirty="0"/>
          </a:p>
        </p:txBody>
      </p:sp>
      <p:sp>
        <p:nvSpPr>
          <p:cNvPr id="44" name="Text 41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OFFICIAL_2026_2027_FORECAST.txt; ecosystem forecast notes</a:t>
            </a:r>
            <a:endParaRPr lang="en-US" sz="800" dirty="0"/>
          </a:p>
        </p:txBody>
      </p:sp>
      <p:sp>
        <p:nvSpPr>
          <p:cNvPr id="45" name="Text 42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</a:t>
            </a:r>
            <a:endParaRPr lang="en-US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2026–2027 FORECAST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the forecast could move — operating risks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2920" y="14630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operating forces set how wide the FY2026–27 range is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502920" y="1792224"/>
            <a:ext cx="3593592" cy="2487168"/>
          </a:xfrm>
          <a:prstGeom prst="roundRect">
            <a:avLst>
              <a:gd name="adj" fmla="val 2941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02920" y="1792224"/>
            <a:ext cx="64008" cy="2487168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9" name="Text 6"/>
          <p:cNvSpPr/>
          <p:nvPr/>
        </p:nvSpPr>
        <p:spPr>
          <a:xfrm>
            <a:off x="685800" y="1938528"/>
            <a:ext cx="3273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spc="100" kern="0" dirty="0">
                <a:solidFill>
                  <a:srgbClr val="B312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DEMAND &amp; MACRO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685800" y="2194560"/>
            <a:ext cx="327355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6.42×</a:t>
            </a:r>
            <a:endParaRPr lang="en-US" sz="2900" dirty="0"/>
          </a:p>
        </p:txBody>
      </p:sp>
      <p:sp>
        <p:nvSpPr>
          <p:cNvPr id="11" name="Text 8"/>
          <p:cNvSpPr/>
          <p:nvPr/>
        </p:nvSpPr>
        <p:spPr>
          <a:xfrm>
            <a:off x="685800" y="2697480"/>
            <a:ext cx="32735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6A6E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operating leverage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685800" y="3054096"/>
            <a:ext cx="322783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0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pandemic- or recession-scale demand drop is the main downside tail.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0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Near the base, a ~10% revenue fall cuts operating income by roughly half.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4297680" y="1792224"/>
            <a:ext cx="3593592" cy="2487168"/>
          </a:xfrm>
          <a:prstGeom prst="roundRect">
            <a:avLst>
              <a:gd name="adj" fmla="val 2941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4297680" y="1792224"/>
            <a:ext cx="64008" cy="2487168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15" name="Text 12"/>
          <p:cNvSpPr/>
          <p:nvPr/>
        </p:nvSpPr>
        <p:spPr>
          <a:xfrm>
            <a:off x="4480560" y="1938528"/>
            <a:ext cx="3273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spc="100" kern="0" dirty="0">
                <a:solidFill>
                  <a:srgbClr val="B312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&amp; CREDITS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4480560" y="2194560"/>
            <a:ext cx="327355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−$0.7B</a:t>
            </a:r>
            <a:endParaRPr lang="en-US" sz="2900" dirty="0"/>
          </a:p>
        </p:txBody>
      </p:sp>
      <p:sp>
        <p:nvSpPr>
          <p:cNvPr id="17" name="Text 14"/>
          <p:cNvSpPr/>
          <p:nvPr/>
        </p:nvSpPr>
        <p:spPr>
          <a:xfrm>
            <a:off x="4480560" y="2697480"/>
            <a:ext cx="32735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6A6E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tariff hit (downside)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4480560" y="3054096"/>
            <a:ext cx="322783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0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Regulatory credits were ~46% of FY2025 OI; Trump-era ZEV rollback is the live risk.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0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ZEV-credit erosion adds −$0.2B to −$0.3B; §45X is a separate margin lever.</a:t>
            </a:r>
            <a:endParaRPr lang="en-US" sz="1050" dirty="0"/>
          </a:p>
        </p:txBody>
      </p:sp>
      <p:sp>
        <p:nvSpPr>
          <p:cNvPr id="19" name="Shape 16"/>
          <p:cNvSpPr/>
          <p:nvPr/>
        </p:nvSpPr>
        <p:spPr>
          <a:xfrm>
            <a:off x="8092440" y="1792224"/>
            <a:ext cx="3593592" cy="2487168"/>
          </a:xfrm>
          <a:prstGeom prst="roundRect">
            <a:avLst>
              <a:gd name="adj" fmla="val 2941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8092440" y="1792224"/>
            <a:ext cx="64008" cy="2487168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1" name="Text 18"/>
          <p:cNvSpPr/>
          <p:nvPr/>
        </p:nvSpPr>
        <p:spPr>
          <a:xfrm>
            <a:off x="8275320" y="1938528"/>
            <a:ext cx="3273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spc="100" kern="0" dirty="0">
                <a:solidFill>
                  <a:srgbClr val="B312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PRICING &amp; MARGIN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8275320" y="2194560"/>
            <a:ext cx="327355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±$1.9B</a:t>
            </a:r>
            <a:endParaRPr lang="en-US" sz="2900" dirty="0"/>
          </a:p>
        </p:txBody>
      </p:sp>
      <p:sp>
        <p:nvSpPr>
          <p:cNvPr id="23" name="Text 20"/>
          <p:cNvSpPr/>
          <p:nvPr/>
        </p:nvSpPr>
        <p:spPr>
          <a:xfrm>
            <a:off x="8275320" y="2697480"/>
            <a:ext cx="32735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6A6E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gross-margin swing</a:t>
            </a:r>
            <a:endParaRPr lang="en-US" sz="1100" dirty="0"/>
          </a:p>
        </p:txBody>
      </p:sp>
      <p:sp>
        <p:nvSpPr>
          <p:cNvPr id="24" name="Text 21"/>
          <p:cNvSpPr/>
          <p:nvPr/>
        </p:nvSpPr>
        <p:spPr>
          <a:xfrm>
            <a:off x="8275320" y="3054096"/>
            <a:ext cx="322783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0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Gross margin is the single largest sensitivity lever in the model.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0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 price competition is the risk; the §45X credit (~1.5pp GM) is the offset.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502920" y="4572000"/>
            <a:ext cx="11183112" cy="1143000"/>
          </a:xfrm>
          <a:prstGeom prst="roundRect">
            <a:avLst>
              <a:gd name="adj" fmla="val 6400"/>
            </a:avLst>
          </a:prstGeom>
          <a:solidFill>
            <a:srgbClr val="0E0E12"/>
          </a:solidFill>
          <a:ln/>
        </p:spPr>
      </p:sp>
      <p:sp>
        <p:nvSpPr>
          <p:cNvPr id="26" name="Text 23"/>
          <p:cNvSpPr/>
          <p:nvPr/>
        </p:nvSpPr>
        <p:spPr>
          <a:xfrm>
            <a:off x="731520" y="473659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BOTTOM LINE</a:t>
            </a:r>
            <a:endParaRPr lang="en-US" sz="1100" dirty="0"/>
          </a:p>
        </p:txBody>
      </p:sp>
      <p:sp>
        <p:nvSpPr>
          <p:cNvPr id="27" name="Text 24"/>
          <p:cNvSpPr/>
          <p:nvPr/>
        </p:nvSpPr>
        <p:spPr>
          <a:xfrm>
            <a:off x="731520" y="5029200"/>
            <a:ext cx="10698480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official $3.0B FY2026 central already sits near the low end of the policy band ($2.1B–$3.3B). </a:t>
            </a:r>
            <a:pPr indent="0" marL="0">
              <a:lnSpc>
                <a:spcPct val="105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larger swing risk is a demand shock amplified by 6.4× operating leverage — which is why the downside case ($0.7B) is far below the base.</a:t>
            </a:r>
            <a:endParaRPr lang="en-US" sz="1250" dirty="0"/>
          </a:p>
        </p:txBody>
      </p:sp>
      <p:sp>
        <p:nvSpPr>
          <p:cNvPr id="28" name="Text 25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policy_scenario_2026.csv; sensitivity_2026.csv; Step 9 operating leverage; OBBBA / IRS guidance</a:t>
            </a:r>
            <a:endParaRPr lang="en-US" sz="800" dirty="0"/>
          </a:p>
        </p:txBody>
      </p:sp>
      <p:sp>
        <p:nvSpPr>
          <p:cNvPr id="29" name="Text 26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</a:t>
            </a:r>
            <a:endParaRPr lang="en-US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2026–2027 FORECAST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could change the picture — scenario watch-list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02920" y="1499616"/>
            <a:ext cx="5486400" cy="1737360"/>
          </a:xfrm>
          <a:prstGeom prst="roundRect">
            <a:avLst>
              <a:gd name="adj" fmla="val 4211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02920" y="1499616"/>
            <a:ext cx="5486400" cy="54864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8" name="Text 5"/>
          <p:cNvSpPr/>
          <p:nvPr/>
        </p:nvSpPr>
        <p:spPr>
          <a:xfrm>
            <a:off x="722376" y="1627632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DEMAND SHOCK — pandemic or recession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526280" y="1627632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B312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↓ Downside tail</a:t>
            </a:r>
            <a:endParaRPr lang="en-US" sz="950" dirty="0"/>
          </a:p>
        </p:txBody>
      </p:sp>
      <p:sp>
        <p:nvSpPr>
          <p:cNvPr id="10" name="Text 7"/>
          <p:cNvSpPr/>
          <p:nvPr/>
        </p:nvSpPr>
        <p:spPr>
          <a:xfrm>
            <a:off x="722376" y="2121408"/>
            <a:ext cx="50749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500"/>
              </a:spcAft>
              <a:buSzPct val="100000"/>
              <a:buChar char="•"/>
            </a:pPr>
            <a:r>
              <a:rPr lang="en-US" sz="104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new pandemic or global recession hits vehicle demand and disrupts supply.</a:t>
            </a:r>
            <a:endParaRPr lang="en-US" sz="1040" dirty="0"/>
          </a:p>
          <a:p>
            <a:pPr marL="177800" indent="-177800">
              <a:lnSpc>
                <a:spcPct val="102000"/>
              </a:lnSpc>
              <a:spcAft>
                <a:spcPts val="500"/>
              </a:spcAft>
              <a:buSzPct val="100000"/>
              <a:buChar char="•"/>
            </a:pPr>
            <a:r>
              <a:rPr lang="en-US" sz="104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 leverage (6.4×) amplifies it — a moderate sales drop becomes a large OI fall.</a:t>
            </a:r>
            <a:endParaRPr lang="en-US" sz="1040" dirty="0"/>
          </a:p>
        </p:txBody>
      </p:sp>
      <p:sp>
        <p:nvSpPr>
          <p:cNvPr id="11" name="Shape 8"/>
          <p:cNvSpPr/>
          <p:nvPr/>
        </p:nvSpPr>
        <p:spPr>
          <a:xfrm>
            <a:off x="6199632" y="1499616"/>
            <a:ext cx="5486400" cy="1737360"/>
          </a:xfrm>
          <a:prstGeom prst="roundRect">
            <a:avLst>
              <a:gd name="adj" fmla="val 4211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6199632" y="1499616"/>
            <a:ext cx="5486400" cy="54864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13" name="Text 10"/>
          <p:cNvSpPr/>
          <p:nvPr/>
        </p:nvSpPr>
        <p:spPr>
          <a:xfrm>
            <a:off x="6419088" y="1627632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TRAJECTORY — Trump-era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10222992" y="1627632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B312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↕ Mostly modelled</a:t>
            </a:r>
            <a:endParaRPr lang="en-US" sz="950" dirty="0"/>
          </a:p>
        </p:txBody>
      </p:sp>
      <p:sp>
        <p:nvSpPr>
          <p:cNvPr id="15" name="Text 12"/>
          <p:cNvSpPr/>
          <p:nvPr/>
        </p:nvSpPr>
        <p:spPr>
          <a:xfrm>
            <a:off x="6419088" y="2121408"/>
            <a:ext cx="50749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500"/>
              </a:spcAft>
              <a:buSzPct val="100000"/>
              <a:buChar char="•"/>
            </a:pPr>
            <a:r>
              <a:rPr lang="en-US" sz="104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Further ZEV / regulatory-credit rollback, new tariffs, or a §45X haircut.</a:t>
            </a:r>
            <a:endParaRPr lang="en-US" sz="1040" dirty="0"/>
          </a:p>
          <a:p>
            <a:pPr marL="177800" indent="-177800">
              <a:lnSpc>
                <a:spcPct val="102000"/>
              </a:lnSpc>
              <a:spcAft>
                <a:spcPts val="500"/>
              </a:spcAft>
              <a:buSzPct val="100000"/>
              <a:buChar char="•"/>
            </a:pPr>
            <a:r>
              <a:rPr lang="en-US" sz="104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§30D consumer-credit repeal is already in the base; the rest sits in the policy band.</a:t>
            </a:r>
            <a:endParaRPr lang="en-US" sz="1040" dirty="0"/>
          </a:p>
        </p:txBody>
      </p:sp>
      <p:sp>
        <p:nvSpPr>
          <p:cNvPr id="16" name="Shape 13"/>
          <p:cNvSpPr/>
          <p:nvPr/>
        </p:nvSpPr>
        <p:spPr>
          <a:xfrm>
            <a:off x="502920" y="3419856"/>
            <a:ext cx="5486400" cy="1737360"/>
          </a:xfrm>
          <a:prstGeom prst="roundRect">
            <a:avLst>
              <a:gd name="adj" fmla="val 4211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502920" y="3419856"/>
            <a:ext cx="5486400" cy="54864"/>
          </a:xfrm>
          <a:prstGeom prst="rect">
            <a:avLst/>
          </a:prstGeom>
          <a:solidFill>
            <a:srgbClr val="9AA0AB"/>
          </a:solidFill>
          <a:ln/>
        </p:spPr>
      </p:sp>
      <p:sp>
        <p:nvSpPr>
          <p:cNvPr id="18" name="Text 15"/>
          <p:cNvSpPr/>
          <p:nvPr/>
        </p:nvSpPr>
        <p:spPr>
          <a:xfrm>
            <a:off x="722376" y="3547872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CORPORATE EVENTS — xAI / SpaceX IPO</a:t>
            </a:r>
            <a:endParaRPr lang="en-US" sz="1250" dirty="0"/>
          </a:p>
        </p:txBody>
      </p:sp>
      <p:sp>
        <p:nvSpPr>
          <p:cNvPr id="19" name="Text 16"/>
          <p:cNvSpPr/>
          <p:nvPr/>
        </p:nvSpPr>
        <p:spPr>
          <a:xfrm>
            <a:off x="4526280" y="3547872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non-operating</a:t>
            </a:r>
            <a:endParaRPr lang="en-US" sz="950" dirty="0"/>
          </a:p>
        </p:txBody>
      </p:sp>
      <p:sp>
        <p:nvSpPr>
          <p:cNvPr id="20" name="Text 17"/>
          <p:cNvSpPr/>
          <p:nvPr/>
        </p:nvSpPr>
        <p:spPr>
          <a:xfrm>
            <a:off x="722376" y="4041648"/>
            <a:ext cx="50749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500"/>
              </a:spcAft>
              <a:buSzPct val="100000"/>
              <a:buChar char="•"/>
            </a:pPr>
            <a:r>
              <a:rPr lang="en-US" sz="104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xAI or SpaceX IPO would crystallise Tesla's minority stakes shown on the prior slide.</a:t>
            </a:r>
            <a:endParaRPr lang="en-US" sz="1040" dirty="0"/>
          </a:p>
          <a:p>
            <a:pPr marL="177800" indent="-177800">
              <a:lnSpc>
                <a:spcPct val="102000"/>
              </a:lnSpc>
              <a:spcAft>
                <a:spcPts val="500"/>
              </a:spcAft>
              <a:buSzPct val="100000"/>
              <a:buChar char="•"/>
            </a:pPr>
            <a:r>
              <a:rPr lang="en-US" sz="104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That lifts net income and valuation — not operating income, so the OI forecast is unchanged.</a:t>
            </a:r>
            <a:endParaRPr lang="en-US" sz="1040" dirty="0"/>
          </a:p>
        </p:txBody>
      </p:sp>
      <p:sp>
        <p:nvSpPr>
          <p:cNvPr id="21" name="Shape 18"/>
          <p:cNvSpPr/>
          <p:nvPr/>
        </p:nvSpPr>
        <p:spPr>
          <a:xfrm>
            <a:off x="6199632" y="3419856"/>
            <a:ext cx="5486400" cy="1737360"/>
          </a:xfrm>
          <a:prstGeom prst="roundRect">
            <a:avLst>
              <a:gd name="adj" fmla="val 4211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6199632" y="3419856"/>
            <a:ext cx="5486400" cy="54864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3" name="Text 20"/>
          <p:cNvSpPr/>
          <p:nvPr/>
        </p:nvSpPr>
        <p:spPr>
          <a:xfrm>
            <a:off x="6419088" y="3547872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12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OPERATING UPSIDE — Robotaxi / Optimus / Energy</a:t>
            </a:r>
            <a:endParaRPr lang="en-US" sz="1250" dirty="0"/>
          </a:p>
        </p:txBody>
      </p:sp>
      <p:sp>
        <p:nvSpPr>
          <p:cNvPr id="24" name="Text 21"/>
          <p:cNvSpPr/>
          <p:nvPr/>
        </p:nvSpPr>
        <p:spPr>
          <a:xfrm>
            <a:off x="10222992" y="3547872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B312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↑ Beyond horizon</a:t>
            </a:r>
            <a:endParaRPr lang="en-US" sz="950" dirty="0"/>
          </a:p>
        </p:txBody>
      </p:sp>
      <p:sp>
        <p:nvSpPr>
          <p:cNvPr id="25" name="Text 22"/>
          <p:cNvSpPr/>
          <p:nvPr/>
        </p:nvSpPr>
        <p:spPr>
          <a:xfrm>
            <a:off x="6419088" y="4041648"/>
            <a:ext cx="507492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500"/>
              </a:spcAft>
              <a:buSzPct val="100000"/>
              <a:buChar char="•"/>
            </a:pPr>
            <a:r>
              <a:rPr lang="en-US" sz="104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Robotaxi scale-up, Optimus, and continued Energy growth are the structural upside.</a:t>
            </a:r>
            <a:endParaRPr lang="en-US" sz="1040" dirty="0"/>
          </a:p>
          <a:p>
            <a:pPr marL="177800" indent="-177800">
              <a:lnSpc>
                <a:spcPct val="102000"/>
              </a:lnSpc>
              <a:spcAft>
                <a:spcPts val="500"/>
              </a:spcAft>
              <a:buSzPct val="100000"/>
              <a:buChar char="•"/>
            </a:pPr>
            <a:r>
              <a:rPr lang="en-US" sz="104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Largely outside the two-year window, so they are not in the central case.</a:t>
            </a:r>
            <a:endParaRPr lang="en-US" sz="1040" dirty="0"/>
          </a:p>
        </p:txBody>
      </p:sp>
      <p:sp>
        <p:nvSpPr>
          <p:cNvPr id="26" name="Shape 23"/>
          <p:cNvSpPr/>
          <p:nvPr/>
        </p:nvSpPr>
        <p:spPr>
          <a:xfrm>
            <a:off x="502920" y="5266944"/>
            <a:ext cx="11183112" cy="987552"/>
          </a:xfrm>
          <a:prstGeom prst="roundRect">
            <a:avLst>
              <a:gd name="adj" fmla="val 7407"/>
            </a:avLst>
          </a:prstGeom>
          <a:solidFill>
            <a:srgbClr val="0E0E12"/>
          </a:solidFill>
          <a:ln/>
        </p:spPr>
      </p:sp>
      <p:sp>
        <p:nvSpPr>
          <p:cNvPr id="27" name="Shape 24"/>
          <p:cNvSpPr/>
          <p:nvPr/>
        </p:nvSpPr>
        <p:spPr>
          <a:xfrm>
            <a:off x="502920" y="5266944"/>
            <a:ext cx="64008" cy="98755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8" name="Text 25"/>
          <p:cNvSpPr/>
          <p:nvPr/>
        </p:nvSpPr>
        <p:spPr>
          <a:xfrm>
            <a:off x="731520" y="5376672"/>
            <a:ext cx="10789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KEY-PERSON &amp; DILUTION    </a:t>
            </a:r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Elon Musk's ~$1T performance award — shareholder-approved Nov 2025 (~75% vote)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731520" y="5669280"/>
            <a:ext cx="108356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option tranches vest only on market-cap ($2T → $8.5T) and operational (20M vehicles/yr, 1M robotaxis, $400B EBITDA) milestones over ~10 years — no salary, entirely theoretical. </a:t>
            </a:r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Effect: as tranches vest, large non-cash stock-comp expense hits operating income, and the full award is ~12% dilution (Musk ~13% → ~25%). Most of it sits beyond the two-year horizon.</a:t>
            </a:r>
            <a:endParaRPr lang="en-US" sz="1050" dirty="0"/>
          </a:p>
        </p:txBody>
      </p:sp>
      <p:sp>
        <p:nvSpPr>
          <p:cNvPr id="30" name="Text 27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2025 DEF 14A / DEFA14A; shareholder vote 6-Nov-2025; policy_scenario_2026 notes</a:t>
            </a:r>
            <a:endParaRPr lang="en-US" sz="800" dirty="0"/>
          </a:p>
        </p:txBody>
      </p:sp>
      <p:sp>
        <p:nvSpPr>
          <p:cNvPr id="31" name="Text 28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at a glance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2920" y="1481328"/>
            <a:ext cx="667512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4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Tesla is an Austin, Texas company spanning electric vehicles, energy generation and storage, charging, software, autonomy and AI-enabled products — designed and built largely in-house.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502920" y="2514600"/>
            <a:ext cx="1572768" cy="1170432"/>
          </a:xfrm>
          <a:prstGeom prst="roundRect">
            <a:avLst>
              <a:gd name="adj" fmla="val 5469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02920" y="2514600"/>
            <a:ext cx="64008" cy="117043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9" name="Text 6"/>
          <p:cNvSpPr/>
          <p:nvPr/>
        </p:nvSpPr>
        <p:spPr>
          <a:xfrm>
            <a:off x="667512" y="2633472"/>
            <a:ext cx="1298448" cy="5383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667512" y="3158338"/>
            <a:ext cx="129844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Reportable segments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667512" y="3377794"/>
            <a:ext cx="1298448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 · Energy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2258568" y="2514600"/>
            <a:ext cx="1572768" cy="1170432"/>
          </a:xfrm>
          <a:prstGeom prst="roundRect">
            <a:avLst>
              <a:gd name="adj" fmla="val 5469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2258568" y="2514600"/>
            <a:ext cx="64008" cy="117043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4" name="Text 11"/>
          <p:cNvSpPr/>
          <p:nvPr/>
        </p:nvSpPr>
        <p:spPr>
          <a:xfrm>
            <a:off x="2423160" y="2633472"/>
            <a:ext cx="1298448" cy="5383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600" dirty="0"/>
          </a:p>
        </p:txBody>
      </p:sp>
      <p:sp>
        <p:nvSpPr>
          <p:cNvPr id="15" name="Text 12"/>
          <p:cNvSpPr/>
          <p:nvPr/>
        </p:nvSpPr>
        <p:spPr>
          <a:xfrm>
            <a:off x="2423160" y="3158338"/>
            <a:ext cx="129844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Major factories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2423160" y="3377794"/>
            <a:ext cx="1298448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continents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4014216" y="2514600"/>
            <a:ext cx="1572768" cy="1170432"/>
          </a:xfrm>
          <a:prstGeom prst="roundRect">
            <a:avLst>
              <a:gd name="adj" fmla="val 5469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4014216" y="2514600"/>
            <a:ext cx="64008" cy="117043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9" name="Text 16"/>
          <p:cNvSpPr/>
          <p:nvPr/>
        </p:nvSpPr>
        <p:spPr>
          <a:xfrm>
            <a:off x="4178808" y="2633472"/>
            <a:ext cx="1298448" cy="5383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100k+</a:t>
            </a:r>
            <a:endParaRPr lang="en-US" sz="2600" dirty="0"/>
          </a:p>
        </p:txBody>
      </p:sp>
      <p:sp>
        <p:nvSpPr>
          <p:cNvPr id="20" name="Text 17"/>
          <p:cNvSpPr/>
          <p:nvPr/>
        </p:nvSpPr>
        <p:spPr>
          <a:xfrm>
            <a:off x="4178808" y="3158338"/>
            <a:ext cx="129844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Employees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4178808" y="3377794"/>
            <a:ext cx="1298448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teams</a:t>
            </a:r>
            <a:endParaRPr lang="en-US" sz="900" dirty="0"/>
          </a:p>
        </p:txBody>
      </p:sp>
      <p:sp>
        <p:nvSpPr>
          <p:cNvPr id="22" name="Shape 19"/>
          <p:cNvSpPr/>
          <p:nvPr/>
        </p:nvSpPr>
        <p:spPr>
          <a:xfrm>
            <a:off x="5769864" y="2514600"/>
            <a:ext cx="1572768" cy="1170432"/>
          </a:xfrm>
          <a:prstGeom prst="roundRect">
            <a:avLst>
              <a:gd name="adj" fmla="val 5469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5769864" y="2514600"/>
            <a:ext cx="64008" cy="117043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4" name="Text 21"/>
          <p:cNvSpPr/>
          <p:nvPr/>
        </p:nvSpPr>
        <p:spPr>
          <a:xfrm>
            <a:off x="5934456" y="2633472"/>
            <a:ext cx="1298448" cy="5383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18.0%</a:t>
            </a:r>
            <a:endParaRPr lang="en-US" sz="2600" dirty="0"/>
          </a:p>
        </p:txBody>
      </p:sp>
      <p:sp>
        <p:nvSpPr>
          <p:cNvPr id="25" name="Text 22"/>
          <p:cNvSpPr/>
          <p:nvPr/>
        </p:nvSpPr>
        <p:spPr>
          <a:xfrm>
            <a:off x="5934456" y="3158338"/>
            <a:ext cx="129844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FY2025 GM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5934456" y="3377794"/>
            <a:ext cx="1298448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blended</a:t>
            </a:r>
            <a:endParaRPr lang="en-US" sz="900" dirty="0"/>
          </a:p>
        </p:txBody>
      </p:sp>
      <p:sp>
        <p:nvSpPr>
          <p:cNvPr id="27" name="Shape 24"/>
          <p:cNvSpPr/>
          <p:nvPr/>
        </p:nvSpPr>
        <p:spPr>
          <a:xfrm>
            <a:off x="7452360" y="1481328"/>
            <a:ext cx="4233672" cy="2651760"/>
          </a:xfrm>
          <a:prstGeom prst="roundRect">
            <a:avLst>
              <a:gd name="adj" fmla="val 2759"/>
            </a:avLst>
          </a:prstGeom>
          <a:solidFill>
            <a:srgbClr val="0E0E12"/>
          </a:solidFill>
          <a:ln/>
        </p:spPr>
      </p:sp>
      <p:sp>
        <p:nvSpPr>
          <p:cNvPr id="28" name="Text 25"/>
          <p:cNvSpPr/>
          <p:nvPr/>
        </p:nvSpPr>
        <p:spPr>
          <a:xfrm>
            <a:off x="7680960" y="1664208"/>
            <a:ext cx="3749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IT MATTERS FOR OBF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7680960" y="2011680"/>
            <a:ext cx="379476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Vertical integration ties product, energy and services into one cost base.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model separates sourced GAAP results from managerial reconstructions.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corrected FY2025 base year anchors every 2026 projection.</a:t>
            </a:r>
            <a:endParaRPr lang="en-US" sz="1250" dirty="0"/>
          </a:p>
        </p:txBody>
      </p:sp>
      <p:sp>
        <p:nvSpPr>
          <p:cNvPr id="30" name="Shape 27"/>
          <p:cNvSpPr/>
          <p:nvPr/>
        </p:nvSpPr>
        <p:spPr>
          <a:xfrm>
            <a:off x="502920" y="3950208"/>
            <a:ext cx="6675120" cy="2148840"/>
          </a:xfrm>
          <a:prstGeom prst="roundRect">
            <a:avLst>
              <a:gd name="adj" fmla="val 340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731520" y="411480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Operating model</a:t>
            </a:r>
            <a:endParaRPr lang="en-US" sz="1250" dirty="0"/>
          </a:p>
        </p:txBody>
      </p:sp>
      <p:sp>
        <p:nvSpPr>
          <p:cNvPr id="32" name="Text 29"/>
          <p:cNvSpPr/>
          <p:nvPr/>
        </p:nvSpPr>
        <p:spPr>
          <a:xfrm>
            <a:off x="731520" y="4443984"/>
            <a:ext cx="626364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Solar, batteries and electric vehicles are engineered to work together.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In-house design, build, sale and service supports a controlled cost structure.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Software, autonomy (FSD, Robotaxi) and Optimus form the 2026+ operating layer.</a:t>
            </a:r>
            <a:endParaRPr lang="en-US" sz="1250" dirty="0"/>
          </a:p>
        </p:txBody>
      </p:sp>
      <p:sp>
        <p:nvSpPr>
          <p:cNvPr id="33" name="Text 30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About page; Tesla FY2025 Form 10-K, Item 1 and MD&amp;A</a:t>
            </a:r>
            <a:endParaRPr lang="en-US" sz="800" dirty="0"/>
          </a:p>
        </p:txBody>
      </p:sp>
      <p:sp>
        <p:nvSpPr>
          <p:cNvPr id="34" name="Text 31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VALIDATION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vs Luxfer — which forecasting method wins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2920" y="146304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Same six methods, predicting FY2025 from prior years · average MAPE (lower is better)</a:t>
            </a:r>
            <a:endParaRPr lang="en-US" sz="1150" dirty="0"/>
          </a:p>
        </p:txBody>
      </p:sp>
      <p:graphicFrame>
        <p:nvGraphicFramePr>
          <p:cNvPr id="7" name="Chart 0" descr=""/>
          <p:cNvGraphicFramePr/>
          <p:nvPr/>
        </p:nvGraphicFramePr>
        <p:xfrm>
          <a:off x="502920" y="1810512"/>
          <a:ext cx="6766560" cy="310896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8" name="Text 4"/>
          <p:cNvSpPr/>
          <p:nvPr/>
        </p:nvSpPr>
        <p:spPr>
          <a:xfrm>
            <a:off x="502920" y="4983480"/>
            <a:ext cx="676656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single method — Tesla: Drift 6.9% · Luxfer: short-window CAGR 4.51%</a:t>
            </a:r>
            <a:endParaRPr lang="en-US" sz="1050" dirty="0"/>
          </a:p>
        </p:txBody>
      </p:sp>
      <p:sp>
        <p:nvSpPr>
          <p:cNvPr id="9" name="Shape 5"/>
          <p:cNvSpPr/>
          <p:nvPr/>
        </p:nvSpPr>
        <p:spPr>
          <a:xfrm>
            <a:off x="7498080" y="1810512"/>
            <a:ext cx="4187952" cy="3657600"/>
          </a:xfrm>
          <a:prstGeom prst="roundRect">
            <a:avLst>
              <a:gd name="adj" fmla="val 2000"/>
            </a:avLst>
          </a:prstGeom>
          <a:solidFill>
            <a:srgbClr val="0E0E12"/>
          </a:solidFill>
          <a:ln/>
        </p:spPr>
      </p:sp>
      <p:sp>
        <p:nvSpPr>
          <p:cNvPr id="10" name="Text 6"/>
          <p:cNvSpPr/>
          <p:nvPr/>
        </p:nvSpPr>
        <p:spPr>
          <a:xfrm>
            <a:off x="7726680" y="1975104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METHODS INVERT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7726680" y="2322576"/>
            <a:ext cx="3767328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1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Tesla: conservative wins. Trend methods overshoot badly (25–48%) because pre-2022 hyper-growth misleads extrapolation.</a:t>
            </a:r>
            <a:endParaRPr lang="en-US" sz="115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1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Luxfer: trend wins. Its mature, cyclical history makes longer-window trend the most accurate (~6%).</a:t>
            </a:r>
            <a:endParaRPr lang="en-US" sz="115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1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same method that is best for one company is the worst for the other.</a:t>
            </a:r>
            <a:endParaRPr lang="en-US" sz="1150" dirty="0"/>
          </a:p>
        </p:txBody>
      </p:sp>
      <p:sp>
        <p:nvSpPr>
          <p:cNvPr id="12" name="Shape 8"/>
          <p:cNvSpPr/>
          <p:nvPr/>
        </p:nvSpPr>
        <p:spPr>
          <a:xfrm>
            <a:off x="7498080" y="5541264"/>
            <a:ext cx="4187952" cy="566928"/>
          </a:xfrm>
          <a:prstGeom prst="roundRect">
            <a:avLst>
              <a:gd name="adj" fmla="val 9677"/>
            </a:avLst>
          </a:prstGeom>
          <a:solidFill>
            <a:srgbClr val="F4F5F7"/>
          </a:solidFill>
          <a:ln w="15875">
            <a:solidFill>
              <a:srgbClr val="E8212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699248" y="554126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Verdict   </a:t>
            </a:r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universal method — choose by regime.</a:t>
            </a:r>
            <a:endParaRPr lang="en-US" sz="1100" dirty="0"/>
          </a:p>
        </p:txBody>
      </p:sp>
      <p:sp>
        <p:nvSpPr>
          <p:cNvPr id="14" name="Text 10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walk-forward FY2025 holdout (Tesla); SEC companyfacts CIK 1096056 (Luxfer); project validation outputs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</a:t>
            </a:r>
            <a:endParaRPr lang="en-US" sz="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VALIDATION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vs Luxfer — long vs short in-sample window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2920" y="1517904"/>
            <a:ext cx="6858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Average MAPE across the six methods, FY2025 holdout (lower is better)</a:t>
            </a:r>
            <a:endParaRPr lang="en-US" sz="1200" dirty="0"/>
          </a:p>
        </p:txBody>
      </p:sp>
      <p:graphicFrame>
        <p:nvGraphicFramePr>
          <p:cNvPr id="7" name="Chart 0" descr=""/>
          <p:cNvGraphicFramePr/>
          <p:nvPr/>
        </p:nvGraphicFramePr>
        <p:xfrm>
          <a:off x="502920" y="1810512"/>
          <a:ext cx="5989320" cy="30632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8" name="Text 4"/>
          <p:cNvSpPr/>
          <p:nvPr/>
        </p:nvSpPr>
        <p:spPr>
          <a:xfrm>
            <a:off x="502920" y="4956048"/>
            <a:ext cx="553212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03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Windows: Tesla 2018–24 vs 2022–24 · Luxfer 2016–24 vs 2022–24. Tesla's reliable anchor is the conservative Drift (~6.9%), which barely moves with the window.</a:t>
            </a:r>
            <a:endParaRPr lang="en-US" sz="1030" dirty="0"/>
          </a:p>
        </p:txBody>
      </p:sp>
      <p:sp>
        <p:nvSpPr>
          <p:cNvPr id="9" name="Shape 5"/>
          <p:cNvSpPr/>
          <p:nvPr/>
        </p:nvSpPr>
        <p:spPr>
          <a:xfrm>
            <a:off x="6263640" y="1810512"/>
            <a:ext cx="5422392" cy="3566160"/>
          </a:xfrm>
          <a:prstGeom prst="roundRect">
            <a:avLst>
              <a:gd name="adj" fmla="val 2051"/>
            </a:avLst>
          </a:prstGeom>
          <a:solidFill>
            <a:srgbClr val="0E0E12"/>
          </a:solidFill>
          <a:ln/>
        </p:spPr>
      </p:sp>
      <p:sp>
        <p:nvSpPr>
          <p:cNvPr id="10" name="Text 6"/>
          <p:cNvSpPr/>
          <p:nvPr/>
        </p:nvSpPr>
        <p:spPr>
          <a:xfrm>
            <a:off x="6464808" y="1975104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THE WINDOW BEHAVES DIFFERENTLY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6464808" y="2322576"/>
            <a:ext cx="5029200" cy="3017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1000"/>
              </a:spcAft>
              <a:buSzPct val="100000"/>
              <a:buChar char="•"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Luxfer — one continuous mature industrial cycle. More years add real signal, so the long window (8.3%) genuinely beats the short (14.6%) and is safe to lengthen.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1000"/>
              </a:spcAft>
              <a:buSzPct val="100000"/>
              <a:buChar char="•"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Tesla — a regime break (2018–21 hyper-growth vs 2022+ maturity). A longer window just blends two different companies; the lower average is an artifact and trend methods still miss by 48–56%.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1000"/>
              </a:spcAft>
              <a:buSzPct val="100000"/>
              <a:buChar char="•"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 window length is a real lever for Luxfer, but a trap for Tesla — which stays on current-regime bottom-up rather than window-tuned extrapolation.</a:t>
            </a:r>
            <a:endParaRPr lang="en-US" sz="1100" dirty="0"/>
          </a:p>
        </p:txBody>
      </p:sp>
      <p:sp>
        <p:nvSpPr>
          <p:cNvPr id="12" name="Shape 8"/>
          <p:cNvSpPr/>
          <p:nvPr/>
        </p:nvSpPr>
        <p:spPr>
          <a:xfrm>
            <a:off x="6263640" y="5486400"/>
            <a:ext cx="5422392" cy="603504"/>
          </a:xfrm>
          <a:prstGeom prst="roundRect">
            <a:avLst>
              <a:gd name="adj" fmla="val 9091"/>
            </a:avLst>
          </a:prstGeom>
          <a:solidFill>
            <a:srgbClr val="F4F5F7"/>
          </a:solidFill>
          <a:ln w="15875">
            <a:solidFill>
              <a:srgbClr val="E8212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464808" y="5486400"/>
            <a:ext cx="512064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Verdict   </a:t>
            </a:r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history helps Luxfer; it can't fix Tesla's regime break.</a:t>
            </a:r>
            <a:endParaRPr lang="en-US" sz="1100" dirty="0"/>
          </a:p>
        </p:txBody>
      </p:sp>
      <p:sp>
        <p:nvSpPr>
          <p:cNvPr id="14" name="Text 10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walk-forward long vs recent windows; Luxfer SEC IS windows (docs/LUXFER_VALIDATION_APPENDIX.md)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</a:t>
            </a:r>
            <a:endParaRPr lang="en-US" sz="9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WORK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Sharper projections — without overfitting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02920" y="1572768"/>
            <a:ext cx="3703320" cy="4069080"/>
          </a:xfrm>
          <a:prstGeom prst="roundRect">
            <a:avLst>
              <a:gd name="adj" fmla="val 1975"/>
            </a:avLst>
          </a:prstGeom>
          <a:solidFill>
            <a:srgbClr val="0E0E12"/>
          </a:solidFill>
          <a:ln/>
        </p:spPr>
      </p:sp>
      <p:sp>
        <p:nvSpPr>
          <p:cNvPr id="7" name="Text 4"/>
          <p:cNvSpPr/>
          <p:nvPr/>
        </p:nvSpPr>
        <p:spPr>
          <a:xfrm>
            <a:off x="722376" y="173736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TEST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722376" y="2029968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0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Anything we add must pass all three: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722376" y="2523744"/>
            <a:ext cx="3291840" cy="2468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Walk-forward honest — gains must show up in rolling backtests, not one lucky test point.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Beats naïve — must improve skill versus the naïve baseline.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Articulates — must respect the income-statement identities, not just fit a point.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722376" y="5175504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9AA0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a change fails any one, it is overfitting.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370832" y="148132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Prioritised improvements</a:t>
            </a:r>
            <a:endParaRPr lang="en-US" sz="1200" dirty="0"/>
          </a:p>
        </p:txBody>
      </p:sp>
      <p:graphicFrame>
        <p:nvGraphicFramePr>
          <p:cNvPr id="3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370832" y="1773936"/>
          <a:ext cx="7315200" cy="914400"/>
        </p:xfrm>
        <a:graphic>
          <a:graphicData uri="http://schemas.openxmlformats.org/drawingml/2006/table">
            <a:tbl>
              <a:tblPr/>
              <a:tblGrid>
                <a:gridCol w="4343400"/>
                <a:gridCol w="960120"/>
                <a:gridCol w="2011680"/>
              </a:tblGrid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Improvement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Effort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Expected MAPE impact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Quarterly data — 32 obs vs 8 (4× sample, seasonality)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High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−7 to −10 pp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Driver-based — Volume × ASP, GWh × $/Wh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Medium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−3 to −5 pp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Bayesian model averaging (already a cross-check)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Low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−2 to −3 pp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Bias diagnostics — Theil's U, Mincer–Zarnowitz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Low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Detects bias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Bootstrap intervals + guidance calibration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Medium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3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Honest bands</a:t>
                      </a:r>
                      <a:endParaRPr lang="en-US" sz="10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Shape 9"/>
          <p:cNvSpPr/>
          <p:nvPr/>
        </p:nvSpPr>
        <p:spPr>
          <a:xfrm>
            <a:off x="4370832" y="4315968"/>
            <a:ext cx="3520440" cy="1005840"/>
          </a:xfrm>
          <a:prstGeom prst="roundRect">
            <a:avLst>
              <a:gd name="adj" fmla="val 636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4370832" y="4315968"/>
            <a:ext cx="64008" cy="100584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5" name="Text 11"/>
          <p:cNvSpPr/>
          <p:nvPr/>
        </p:nvSpPr>
        <p:spPr>
          <a:xfrm>
            <a:off x="4535424" y="4434840"/>
            <a:ext cx="3246120" cy="462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19% → ~8–10%</a:t>
            </a:r>
            <a:endParaRPr lang="en-US" sz="2000" dirty="0"/>
          </a:p>
        </p:txBody>
      </p:sp>
      <p:sp>
        <p:nvSpPr>
          <p:cNvPr id="16" name="Text 12"/>
          <p:cNvSpPr/>
          <p:nvPr/>
        </p:nvSpPr>
        <p:spPr>
          <a:xfrm>
            <a:off x="4535424" y="4869180"/>
            <a:ext cx="32461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Walk-forward MAPE</a:t>
            </a:r>
            <a:endParaRPr lang="en-US" sz="1050" dirty="0"/>
          </a:p>
        </p:txBody>
      </p:sp>
      <p:sp>
        <p:nvSpPr>
          <p:cNvPr id="17" name="Text 13"/>
          <p:cNvSpPr/>
          <p:nvPr/>
        </p:nvSpPr>
        <p:spPr>
          <a:xfrm>
            <a:off x="4535424" y="5088636"/>
            <a:ext cx="3246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quarterly data + drivers</a:t>
            </a:r>
            <a:endParaRPr lang="en-US" sz="900" dirty="0"/>
          </a:p>
        </p:txBody>
      </p:sp>
      <p:sp>
        <p:nvSpPr>
          <p:cNvPr id="18" name="Shape 14"/>
          <p:cNvSpPr/>
          <p:nvPr/>
        </p:nvSpPr>
        <p:spPr>
          <a:xfrm>
            <a:off x="8028432" y="4315968"/>
            <a:ext cx="3657600" cy="1005840"/>
          </a:xfrm>
          <a:prstGeom prst="roundRect">
            <a:avLst>
              <a:gd name="adj" fmla="val 7273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8229600" y="4462272"/>
            <a:ext cx="32918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100" kern="0" dirty="0">
                <a:solidFill>
                  <a:srgbClr val="B3121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ANTI-PATTERN</a:t>
            </a:r>
            <a:endParaRPr lang="en-US" sz="1000" dirty="0"/>
          </a:p>
        </p:txBody>
      </p:sp>
      <p:sp>
        <p:nvSpPr>
          <p:cNvPr id="20" name="Text 16"/>
          <p:cNvSpPr/>
          <p:nvPr/>
        </p:nvSpPr>
        <p:spPr>
          <a:xfrm>
            <a:off x="8229600" y="4718304"/>
            <a:ext cx="3310128" cy="566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0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tune model settings on the walk-forward score itself — that turns the validation into overfitting.</a:t>
            </a:r>
            <a:endParaRPr lang="en-US" sz="1000" dirty="0"/>
          </a:p>
        </p:txBody>
      </p:sp>
      <p:sp>
        <p:nvSpPr>
          <p:cNvPr id="21" name="Text 17"/>
          <p:cNvSpPr/>
          <p:nvPr/>
        </p:nvSpPr>
        <p:spPr>
          <a:xfrm>
            <a:off x="4370832" y="5413248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item adds structural realism or honest validation — not curve-fitting the eight annual points we have.</a:t>
            </a:r>
            <a:endParaRPr lang="en-US" sz="1050" dirty="0"/>
          </a:p>
        </p:txBody>
      </p:sp>
      <p:sp>
        <p:nvSpPr>
          <p:cNvPr id="22" name="Text 18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project methodology notes; walk-forward design; assumption register</a:t>
            </a:r>
            <a:endParaRPr lang="en-US" sz="800" dirty="0"/>
          </a:p>
        </p:txBody>
      </p:sp>
      <p:sp>
        <p:nvSpPr>
          <p:cNvPr id="23" name="Text 19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</a:t>
            </a:r>
            <a:endParaRPr lang="en-US" sz="9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integrity — how it ties out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2920" y="1481328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Built to reconcile, with every estimate clearly labelled</a:t>
            </a:r>
            <a:endParaRPr lang="en-US" sz="1250" dirty="0"/>
          </a:p>
        </p:txBody>
      </p:sp>
      <p:graphicFrame>
        <p:nvGraphicFramePr>
          <p:cNvPr id="3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792224"/>
          <a:ext cx="6720840" cy="914400"/>
        </p:xfrm>
        <a:graphic>
          <a:graphicData uri="http://schemas.openxmlformats.org/drawingml/2006/table">
            <a:tbl>
              <a:tblPr/>
              <a:tblGrid>
                <a:gridCol w="1965960"/>
                <a:gridCol w="4754880"/>
              </a:tblGrid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Principle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 the model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Sourced base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Step 1 starts from the SEC 10-K — an 18.0% gross margin, not a derived estimate.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One cost-pool base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Steps 5–8 build from a single disclosed cost pool, so COGM, FG and COGS reconcile to a $0 variance.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Honest segments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Segment lines stop at gross profit; consolidated OpEx bridges to operating income.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Validated forecast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FY2026 $95B / $3.0B and FY2027 $99.8B / $3.4B are walk-forward validated and articulated through the income statement.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Clear policy lines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§30D and §45X are treated separately; SpaceX / xAI marks stay outside operating income.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hape 4"/>
          <p:cNvSpPr/>
          <p:nvPr/>
        </p:nvSpPr>
        <p:spPr>
          <a:xfrm>
            <a:off x="7498080" y="1792224"/>
            <a:ext cx="4187952" cy="4069080"/>
          </a:xfrm>
          <a:prstGeom prst="roundRect">
            <a:avLst>
              <a:gd name="adj" fmla="val 1798"/>
            </a:avLst>
          </a:prstGeom>
          <a:solidFill>
            <a:srgbClr val="0E0E12"/>
          </a:solidFill>
          <a:ln/>
        </p:spPr>
      </p:sp>
      <p:sp>
        <p:nvSpPr>
          <p:cNvPr id="9" name="Text 5"/>
          <p:cNvSpPr/>
          <p:nvPr/>
        </p:nvSpPr>
        <p:spPr>
          <a:xfrm>
            <a:off x="7726680" y="1993392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INTEGRITY CHECKS</a:t>
            </a:r>
            <a:endParaRPr lang="en-US" sz="1100" dirty="0"/>
          </a:p>
        </p:txBody>
      </p:sp>
      <p:sp>
        <p:nvSpPr>
          <p:cNvPr id="10" name="Shape 6"/>
          <p:cNvSpPr/>
          <p:nvPr/>
        </p:nvSpPr>
        <p:spPr>
          <a:xfrm>
            <a:off x="7726680" y="2377440"/>
            <a:ext cx="310896" cy="310896"/>
          </a:xfrm>
          <a:prstGeom prst="roundRect">
            <a:avLst>
              <a:gd name="adj" fmla="val 14706"/>
            </a:avLst>
          </a:prstGeom>
          <a:solidFill>
            <a:srgbClr val="E82127"/>
          </a:solidFill>
          <a:ln/>
        </p:spPr>
      </p:sp>
      <p:sp>
        <p:nvSpPr>
          <p:cNvPr id="11" name="Text 7"/>
          <p:cNvSpPr/>
          <p:nvPr/>
        </p:nvSpPr>
        <p:spPr>
          <a:xfrm>
            <a:off x="7726680" y="2377440"/>
            <a:ext cx="3108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8138160" y="2340864"/>
            <a:ext cx="3383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ties to the SEC 10-K</a:t>
            </a:r>
            <a:endParaRPr lang="en-US" sz="1100" dirty="0"/>
          </a:p>
        </p:txBody>
      </p:sp>
      <p:sp>
        <p:nvSpPr>
          <p:cNvPr id="13" name="Shape 9"/>
          <p:cNvSpPr/>
          <p:nvPr/>
        </p:nvSpPr>
        <p:spPr>
          <a:xfrm>
            <a:off x="7726680" y="2944368"/>
            <a:ext cx="310896" cy="310896"/>
          </a:xfrm>
          <a:prstGeom prst="roundRect">
            <a:avLst>
              <a:gd name="adj" fmla="val 14706"/>
            </a:avLst>
          </a:prstGeom>
          <a:solidFill>
            <a:srgbClr val="E82127"/>
          </a:solidFill>
          <a:ln/>
        </p:spPr>
      </p:sp>
      <p:sp>
        <p:nvSpPr>
          <p:cNvPr id="14" name="Text 10"/>
          <p:cNvSpPr/>
          <p:nvPr/>
        </p:nvSpPr>
        <p:spPr>
          <a:xfrm>
            <a:off x="7726680" y="2944368"/>
            <a:ext cx="3108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15" name="Text 11"/>
          <p:cNvSpPr/>
          <p:nvPr/>
        </p:nvSpPr>
        <p:spPr>
          <a:xfrm>
            <a:off x="8138160" y="2907792"/>
            <a:ext cx="3383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7 COGS variance = $0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7726680" y="3511296"/>
            <a:ext cx="310896" cy="310896"/>
          </a:xfrm>
          <a:prstGeom prst="roundRect">
            <a:avLst>
              <a:gd name="adj" fmla="val 14706"/>
            </a:avLst>
          </a:prstGeom>
          <a:solidFill>
            <a:srgbClr val="E82127"/>
          </a:solidFill>
          <a:ln/>
        </p:spPr>
      </p:sp>
      <p:sp>
        <p:nvSpPr>
          <p:cNvPr id="17" name="Text 13"/>
          <p:cNvSpPr/>
          <p:nvPr/>
        </p:nvSpPr>
        <p:spPr>
          <a:xfrm>
            <a:off x="7726680" y="3511296"/>
            <a:ext cx="3108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18" name="Text 14"/>
          <p:cNvSpPr/>
          <p:nvPr/>
        </p:nvSpPr>
        <p:spPr>
          <a:xfrm>
            <a:off x="8138160" y="3474720"/>
            <a:ext cx="3383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8 absorption OI ties Step 1</a:t>
            </a:r>
            <a:endParaRPr lang="en-US" sz="1100" dirty="0"/>
          </a:p>
        </p:txBody>
      </p:sp>
      <p:sp>
        <p:nvSpPr>
          <p:cNvPr id="19" name="Shape 15"/>
          <p:cNvSpPr/>
          <p:nvPr/>
        </p:nvSpPr>
        <p:spPr>
          <a:xfrm>
            <a:off x="7726680" y="4078224"/>
            <a:ext cx="310896" cy="310896"/>
          </a:xfrm>
          <a:prstGeom prst="roundRect">
            <a:avLst>
              <a:gd name="adj" fmla="val 14706"/>
            </a:avLst>
          </a:prstGeom>
          <a:solidFill>
            <a:srgbClr val="E82127"/>
          </a:solidFill>
          <a:ln/>
        </p:spPr>
      </p:sp>
      <p:sp>
        <p:nvSpPr>
          <p:cNvPr id="20" name="Text 16"/>
          <p:cNvSpPr/>
          <p:nvPr/>
        </p:nvSpPr>
        <p:spPr>
          <a:xfrm>
            <a:off x="7726680" y="4078224"/>
            <a:ext cx="3108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21" name="Text 17"/>
          <p:cNvSpPr/>
          <p:nvPr/>
        </p:nvSpPr>
        <p:spPr>
          <a:xfrm>
            <a:off x="8138160" y="4041648"/>
            <a:ext cx="3383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9 reconciles CM → GP → OpEx → OI</a:t>
            </a:r>
            <a:endParaRPr lang="en-US" sz="1100" dirty="0"/>
          </a:p>
        </p:txBody>
      </p:sp>
      <p:sp>
        <p:nvSpPr>
          <p:cNvPr id="22" name="Shape 18"/>
          <p:cNvSpPr/>
          <p:nvPr/>
        </p:nvSpPr>
        <p:spPr>
          <a:xfrm>
            <a:off x="7726680" y="4645152"/>
            <a:ext cx="310896" cy="310896"/>
          </a:xfrm>
          <a:prstGeom prst="roundRect">
            <a:avLst>
              <a:gd name="adj" fmla="val 14706"/>
            </a:avLst>
          </a:prstGeom>
          <a:solidFill>
            <a:srgbClr val="E82127"/>
          </a:solidFill>
          <a:ln/>
        </p:spPr>
      </p:sp>
      <p:sp>
        <p:nvSpPr>
          <p:cNvPr id="23" name="Text 19"/>
          <p:cNvSpPr/>
          <p:nvPr/>
        </p:nvSpPr>
        <p:spPr>
          <a:xfrm>
            <a:off x="7726680" y="4645152"/>
            <a:ext cx="3108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24" name="Text 20"/>
          <p:cNvSpPr/>
          <p:nvPr/>
        </p:nvSpPr>
        <p:spPr>
          <a:xfrm>
            <a:off x="8138160" y="4608576"/>
            <a:ext cx="3383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FY2026 $95B → FY2027 $99.8B central</a:t>
            </a:r>
            <a:endParaRPr lang="en-US" sz="1100" dirty="0"/>
          </a:p>
        </p:txBody>
      </p:sp>
      <p:sp>
        <p:nvSpPr>
          <p:cNvPr id="25" name="Shape 21"/>
          <p:cNvSpPr/>
          <p:nvPr/>
        </p:nvSpPr>
        <p:spPr>
          <a:xfrm>
            <a:off x="7726680" y="5212080"/>
            <a:ext cx="310896" cy="310896"/>
          </a:xfrm>
          <a:prstGeom prst="roundRect">
            <a:avLst>
              <a:gd name="adj" fmla="val 14706"/>
            </a:avLst>
          </a:prstGeom>
          <a:solidFill>
            <a:srgbClr val="E82127"/>
          </a:solidFill>
          <a:ln/>
        </p:spPr>
      </p:sp>
      <p:sp>
        <p:nvSpPr>
          <p:cNvPr id="26" name="Text 22"/>
          <p:cNvSpPr/>
          <p:nvPr/>
        </p:nvSpPr>
        <p:spPr>
          <a:xfrm>
            <a:off x="7726680" y="5212080"/>
            <a:ext cx="3108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27" name="Text 23"/>
          <p:cNvSpPr/>
          <p:nvPr/>
        </p:nvSpPr>
        <p:spPr>
          <a:xfrm>
            <a:off x="8138160" y="5175504"/>
            <a:ext cx="3383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Consistent across artifacts, incl. Luxfer test</a:t>
            </a:r>
            <a:endParaRPr lang="en-US" sz="1100" dirty="0"/>
          </a:p>
        </p:txBody>
      </p:sp>
      <p:sp>
        <p:nvSpPr>
          <p:cNvPr id="28" name="Text 24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project workbook; assumption register; Tesla FY2025 10-K</a:t>
            </a:r>
            <a:endParaRPr lang="en-US" sz="800" dirty="0"/>
          </a:p>
        </p:txBody>
      </p:sp>
      <p:sp>
        <p:nvSpPr>
          <p:cNvPr id="29" name="Text 25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</a:t>
            </a:r>
            <a:endParaRPr lang="en-US" sz="9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FINAL CHECKS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Limitations &amp; assumptions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02920" y="1572768"/>
            <a:ext cx="5486400" cy="1965960"/>
          </a:xfrm>
          <a:prstGeom prst="roundRect">
            <a:avLst>
              <a:gd name="adj" fmla="val 3721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02920" y="1572768"/>
            <a:ext cx="5486400" cy="54864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8" name="Text 5"/>
          <p:cNvSpPr/>
          <p:nvPr/>
        </p:nvSpPr>
        <p:spPr>
          <a:xfrm>
            <a:off x="722376" y="1737360"/>
            <a:ext cx="5074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Managerial reconstructions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722376" y="2139696"/>
            <a:ext cx="507492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Tesla does not disclose DM / DL / MOH separately. Steps 4–8 use disclosed segment costs and clearly labelled allocations.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6199632" y="1572768"/>
            <a:ext cx="5486400" cy="1965960"/>
          </a:xfrm>
          <a:prstGeom prst="roundRect">
            <a:avLst>
              <a:gd name="adj" fmla="val 3721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199632" y="1572768"/>
            <a:ext cx="5486400" cy="54864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2" name="Text 9"/>
          <p:cNvSpPr/>
          <p:nvPr/>
        </p:nvSpPr>
        <p:spPr>
          <a:xfrm>
            <a:off x="6419088" y="1737360"/>
            <a:ext cx="5074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Forecasting limits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419088" y="2139696"/>
            <a:ext cx="507492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Annual data are sparse and non-stationary. Walk-forward testing reduces overfit but does not make any forecast certain.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502920" y="3739896"/>
            <a:ext cx="5486400" cy="1965960"/>
          </a:xfrm>
          <a:prstGeom prst="roundRect">
            <a:avLst>
              <a:gd name="adj" fmla="val 3721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02920" y="3739896"/>
            <a:ext cx="5486400" cy="54864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6" name="Text 13"/>
          <p:cNvSpPr/>
          <p:nvPr/>
        </p:nvSpPr>
        <p:spPr>
          <a:xfrm>
            <a:off x="722376" y="3904488"/>
            <a:ext cx="5074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Segment OpEx / NCI boundary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722376" y="4306824"/>
            <a:ext cx="507492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Segment R&amp;D / SG&amp;A are not disclosed, so contribution stops at gross profit. NCI omitted from BS footing is immaterial to Step 9 and the forecast.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6199632" y="3739896"/>
            <a:ext cx="5486400" cy="1965960"/>
          </a:xfrm>
          <a:prstGeom prst="roundRect">
            <a:avLst>
              <a:gd name="adj" fmla="val 3721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6199632" y="3739896"/>
            <a:ext cx="5486400" cy="54864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0" name="Text 17"/>
          <p:cNvSpPr/>
          <p:nvPr/>
        </p:nvSpPr>
        <p:spPr>
          <a:xfrm>
            <a:off x="6419088" y="3904488"/>
            <a:ext cx="5074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Educational use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6419088" y="4306824"/>
            <a:ext cx="507492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a class-project accounting model, not investment advice; Tesla is multi-product, multi-jurisdiction and multi-revenue-type.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502920" y="5760720"/>
            <a:ext cx="1118311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Disclosure rule — every slide distinguishes SEC-sourced facts from assumption-driven managerial reconstruction.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docs/limitations_note.md; docs/assumption_register.md</a:t>
            </a:r>
            <a:endParaRPr lang="en-US" sz="800" dirty="0"/>
          </a:p>
        </p:txBody>
      </p:sp>
      <p:sp>
        <p:nvSpPr>
          <p:cNvPr id="24" name="Text 21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34</a:t>
            </a:r>
            <a:endParaRPr lang="en-US" sz="9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REFERENCES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sources &amp; links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2920" y="1444752"/>
            <a:ext cx="53949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spc="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PRIMARY FILINGS &amp; DISCLOSURES</a:t>
            </a:r>
            <a:endParaRPr lang="en-US" sz="950" dirty="0"/>
          </a:p>
        </p:txBody>
      </p:sp>
      <p:sp>
        <p:nvSpPr>
          <p:cNvPr id="7" name="Text 4"/>
          <p:cNvSpPr/>
          <p:nvPr/>
        </p:nvSpPr>
        <p:spPr>
          <a:xfrm>
            <a:off x="6236208" y="1444752"/>
            <a:ext cx="54406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spc="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POLICY, COMPENSATION &amp; VALIDATION</a:t>
            </a:r>
            <a:endParaRPr lang="en-US" sz="950" dirty="0"/>
          </a:p>
        </p:txBody>
      </p:sp>
      <p:sp>
        <p:nvSpPr>
          <p:cNvPr id="8" name="Shape 5"/>
          <p:cNvSpPr/>
          <p:nvPr/>
        </p:nvSpPr>
        <p:spPr>
          <a:xfrm>
            <a:off x="6062472" y="1463040"/>
            <a:ext cx="13716" cy="4160520"/>
          </a:xfrm>
          <a:prstGeom prst="rect">
            <a:avLst/>
          </a:prstGeom>
          <a:solidFill>
            <a:srgbClr val="DDE0E6"/>
          </a:solidFill>
          <a:ln/>
        </p:spPr>
      </p:sp>
      <p:sp>
        <p:nvSpPr>
          <p:cNvPr id="9" name="Text 6"/>
          <p:cNvSpPr/>
          <p:nvPr/>
        </p:nvSpPr>
        <p:spPr>
          <a:xfrm>
            <a:off x="502920" y="1773936"/>
            <a:ext cx="539496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SRC-01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Form 10-K FY2025 (filed 29 Jan 2026) — income statement, balance sheet, cash flow, Note 16, inventory note</a:t>
            </a:r>
            <a:endParaRPr lang="en-US" sz="800" dirty="0"/>
          </a:p>
        </p:txBody>
      </p:sp>
      <p:sp>
        <p:nvSpPr>
          <p:cNvPr id="10" name="Text 7">
            <a:hlinkClick r:id="rId2" tooltip=""/>
          </p:cNvPr>
          <p:cNvSpPr/>
          <p:nvPr/>
        </p:nvSpPr>
        <p:spPr>
          <a:xfrm>
            <a:off x="521208" y="2039112"/>
            <a:ext cx="537667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u="sng" dirty="0">
                <a:solidFill>
                  <a:srgbClr val="0563C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sec.gov/Archives/edgar/data/1318605/…/tsla-20251231.htm</a:t>
            </a:r>
            <a:endParaRPr lang="en-US" sz="780" dirty="0"/>
          </a:p>
        </p:txBody>
      </p:sp>
      <p:sp>
        <p:nvSpPr>
          <p:cNvPr id="11" name="Text 8"/>
          <p:cNvSpPr/>
          <p:nvPr/>
        </p:nvSpPr>
        <p:spPr>
          <a:xfrm>
            <a:off x="502920" y="2249424"/>
            <a:ext cx="539496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SRC-02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Form 10-K FY2024 (filed 30 Jan 2025) — FY2024 with FY2023 comparatives</a:t>
            </a:r>
            <a:endParaRPr lang="en-US" sz="800" dirty="0"/>
          </a:p>
        </p:txBody>
      </p:sp>
      <p:sp>
        <p:nvSpPr>
          <p:cNvPr id="12" name="Text 9">
            <a:hlinkClick r:id="rId3" tooltip=""/>
          </p:cNvPr>
          <p:cNvSpPr/>
          <p:nvPr/>
        </p:nvSpPr>
        <p:spPr>
          <a:xfrm>
            <a:off x="521208" y="2514600"/>
            <a:ext cx="537667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u="sng" dirty="0">
                <a:solidFill>
                  <a:srgbClr val="0563C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sec.gov/Archives/edgar/data/1318605/…/tsla-20241231.htm</a:t>
            </a:r>
            <a:endParaRPr lang="en-US" sz="780" dirty="0"/>
          </a:p>
        </p:txBody>
      </p:sp>
      <p:sp>
        <p:nvSpPr>
          <p:cNvPr id="13" name="Text 10"/>
          <p:cNvSpPr/>
          <p:nvPr/>
        </p:nvSpPr>
        <p:spPr>
          <a:xfrm>
            <a:off x="502920" y="2724912"/>
            <a:ext cx="539496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SRC-03–06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Form 10-K FY2018–FY2023 (back-set) — walk-forward comparatives</a:t>
            </a:r>
            <a:endParaRPr lang="en-US" sz="800" dirty="0"/>
          </a:p>
        </p:txBody>
      </p:sp>
      <p:sp>
        <p:nvSpPr>
          <p:cNvPr id="14" name="Text 11">
            <a:hlinkClick r:id="rId4" tooltip=""/>
          </p:cNvPr>
          <p:cNvSpPr/>
          <p:nvPr/>
        </p:nvSpPr>
        <p:spPr>
          <a:xfrm>
            <a:off x="521208" y="2990088"/>
            <a:ext cx="537667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u="sng" dirty="0">
                <a:solidFill>
                  <a:srgbClr val="0563C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sec.gov — EDGAR filings · CIK 1318605 · type 10-K</a:t>
            </a:r>
            <a:endParaRPr lang="en-US" sz="780" dirty="0"/>
          </a:p>
        </p:txBody>
      </p:sp>
      <p:sp>
        <p:nvSpPr>
          <p:cNvPr id="15" name="Text 12"/>
          <p:cNvSpPr/>
          <p:nvPr/>
        </p:nvSpPr>
        <p:spPr>
          <a:xfrm>
            <a:off x="502920" y="3200400"/>
            <a:ext cx="539496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SRC-07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Form 10-Q quarterly filings FY2024–FY2025 — quarterly reference</a:t>
            </a:r>
            <a:endParaRPr lang="en-US" sz="800" dirty="0"/>
          </a:p>
        </p:txBody>
      </p:sp>
      <p:sp>
        <p:nvSpPr>
          <p:cNvPr id="16" name="Text 13">
            <a:hlinkClick r:id="rId5" tooltip=""/>
          </p:cNvPr>
          <p:cNvSpPr/>
          <p:nvPr/>
        </p:nvSpPr>
        <p:spPr>
          <a:xfrm>
            <a:off x="521208" y="3465576"/>
            <a:ext cx="537667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u="sng" dirty="0">
                <a:solidFill>
                  <a:srgbClr val="0563C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5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sec.gov — EDGAR filings · type 10-Q</a:t>
            </a:r>
            <a:endParaRPr lang="en-US" sz="780" dirty="0"/>
          </a:p>
        </p:txBody>
      </p:sp>
      <p:sp>
        <p:nvSpPr>
          <p:cNvPr id="17" name="Text 14"/>
          <p:cNvSpPr/>
          <p:nvPr/>
        </p:nvSpPr>
        <p:spPr>
          <a:xfrm>
            <a:off x="502920" y="3675888"/>
            <a:ext cx="539496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SRC-12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Form 8-K annual summaries 2020–2024 — restated comparatives</a:t>
            </a:r>
            <a:endParaRPr lang="en-US" sz="800" dirty="0"/>
          </a:p>
        </p:txBody>
      </p:sp>
      <p:sp>
        <p:nvSpPr>
          <p:cNvPr id="18" name="Text 15">
            <a:hlinkClick r:id="rId6" tooltip=""/>
          </p:cNvPr>
          <p:cNvSpPr/>
          <p:nvPr/>
        </p:nvSpPr>
        <p:spPr>
          <a:xfrm>
            <a:off x="521208" y="3941064"/>
            <a:ext cx="537667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u="sng" dirty="0">
                <a:solidFill>
                  <a:srgbClr val="0563C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6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sec.gov — EDGAR filings · type 8-K</a:t>
            </a:r>
            <a:endParaRPr lang="en-US" sz="780" dirty="0"/>
          </a:p>
        </p:txBody>
      </p:sp>
      <p:sp>
        <p:nvSpPr>
          <p:cNvPr id="19" name="Text 16"/>
          <p:cNvSpPr/>
          <p:nvPr/>
        </p:nvSpPr>
        <p:spPr>
          <a:xfrm>
            <a:off x="502920" y="4151376"/>
            <a:ext cx="539496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SRC-08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Q4-2025 Production &amp; Delivery release — produced 1,654,667 / delivered 1,636,129</a:t>
            </a:r>
            <a:endParaRPr lang="en-US" sz="800" dirty="0"/>
          </a:p>
        </p:txBody>
      </p:sp>
      <p:sp>
        <p:nvSpPr>
          <p:cNvPr id="20" name="Text 17">
            <a:hlinkClick r:id="rId7" tooltip=""/>
          </p:cNvPr>
          <p:cNvSpPr/>
          <p:nvPr/>
        </p:nvSpPr>
        <p:spPr>
          <a:xfrm>
            <a:off x="521208" y="4416552"/>
            <a:ext cx="537667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u="sng" dirty="0">
                <a:solidFill>
                  <a:srgbClr val="0563C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7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ir.tesla.com — Q4 2025 production, deliveries &amp; deployments</a:t>
            </a:r>
            <a:endParaRPr lang="en-US" sz="780" dirty="0"/>
          </a:p>
        </p:txBody>
      </p:sp>
      <p:sp>
        <p:nvSpPr>
          <p:cNvPr id="21" name="Text 18"/>
          <p:cNvSpPr/>
          <p:nvPr/>
        </p:nvSpPr>
        <p:spPr>
          <a:xfrm>
            <a:off x="502920" y="4626864"/>
            <a:ext cx="539496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SRC-09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Q4-2024 Production &amp; Delivery release</a:t>
            </a:r>
            <a:endParaRPr lang="en-US" sz="800" dirty="0"/>
          </a:p>
        </p:txBody>
      </p:sp>
      <p:sp>
        <p:nvSpPr>
          <p:cNvPr id="22" name="Text 19">
            <a:hlinkClick r:id="rId8" tooltip=""/>
          </p:cNvPr>
          <p:cNvSpPr/>
          <p:nvPr/>
        </p:nvSpPr>
        <p:spPr>
          <a:xfrm>
            <a:off x="521208" y="4892040"/>
            <a:ext cx="537667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u="sng" dirty="0">
                <a:solidFill>
                  <a:srgbClr val="0563C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8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ir.tesla.com — Q4 2024 production, deliveries &amp; deployments</a:t>
            </a:r>
            <a:endParaRPr lang="en-US" sz="780" dirty="0"/>
          </a:p>
        </p:txBody>
      </p:sp>
      <p:sp>
        <p:nvSpPr>
          <p:cNvPr id="23" name="Text 20"/>
          <p:cNvSpPr/>
          <p:nvPr/>
        </p:nvSpPr>
        <p:spPr>
          <a:xfrm>
            <a:off x="502920" y="5102352"/>
            <a:ext cx="539496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SRC-10/11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IR — press releases &amp; FY2025 Q4 update letter (headline cross-check)</a:t>
            </a:r>
            <a:endParaRPr lang="en-US" sz="800" dirty="0"/>
          </a:p>
        </p:txBody>
      </p:sp>
      <p:sp>
        <p:nvSpPr>
          <p:cNvPr id="24" name="Text 21">
            <a:hlinkClick r:id="rId9" tooltip=""/>
          </p:cNvPr>
          <p:cNvSpPr/>
          <p:nvPr/>
        </p:nvSpPr>
        <p:spPr>
          <a:xfrm>
            <a:off x="521208" y="5367528"/>
            <a:ext cx="537667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u="sng" dirty="0">
                <a:solidFill>
                  <a:srgbClr val="0563C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9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ir.tesla.com — press releases &amp; quarterly update</a:t>
            </a:r>
            <a:endParaRPr lang="en-US" sz="780" dirty="0"/>
          </a:p>
        </p:txBody>
      </p:sp>
      <p:sp>
        <p:nvSpPr>
          <p:cNvPr id="25" name="Text 22"/>
          <p:cNvSpPr/>
          <p:nvPr/>
        </p:nvSpPr>
        <p:spPr>
          <a:xfrm>
            <a:off x="6236208" y="1773936"/>
            <a:ext cx="544068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SRC-16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IRS — OBBBA clean-vehicle credit FAQ (FS-2025-05): §30D termination after 30 Sep 2025</a:t>
            </a:r>
            <a:endParaRPr lang="en-US" sz="800" dirty="0"/>
          </a:p>
        </p:txBody>
      </p:sp>
      <p:sp>
        <p:nvSpPr>
          <p:cNvPr id="26" name="Text 23">
            <a:hlinkClick r:id="rId10" tooltip=""/>
          </p:cNvPr>
          <p:cNvSpPr/>
          <p:nvPr/>
        </p:nvSpPr>
        <p:spPr>
          <a:xfrm>
            <a:off x="6254496" y="2039112"/>
            <a:ext cx="542239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u="sng" dirty="0">
                <a:solidFill>
                  <a:srgbClr val="0563C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10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irs.gov — OBBB §30D clean-vehicle credit FAQ</a:t>
            </a:r>
            <a:endParaRPr lang="en-US" sz="780" dirty="0"/>
          </a:p>
        </p:txBody>
      </p:sp>
      <p:sp>
        <p:nvSpPr>
          <p:cNvPr id="27" name="Text 24"/>
          <p:cNvSpPr/>
          <p:nvPr/>
        </p:nvSpPr>
        <p:spPr>
          <a:xfrm>
            <a:off x="6236208" y="2249424"/>
            <a:ext cx="544068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SRC-17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 U.S.C. §45X — Advanced Manufacturing Production Credit (Cornell LII)</a:t>
            </a:r>
            <a:endParaRPr lang="en-US" sz="800" dirty="0"/>
          </a:p>
        </p:txBody>
      </p:sp>
      <p:sp>
        <p:nvSpPr>
          <p:cNvPr id="28" name="Text 25">
            <a:hlinkClick r:id="rId11" tooltip=""/>
          </p:cNvPr>
          <p:cNvSpPr/>
          <p:nvPr/>
        </p:nvSpPr>
        <p:spPr>
          <a:xfrm>
            <a:off x="6254496" y="2514600"/>
            <a:ext cx="542239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u="sng" dirty="0">
                <a:solidFill>
                  <a:srgbClr val="0563C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1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law.cornell.edu/uscode/text/26/45X</a:t>
            </a:r>
            <a:endParaRPr lang="en-US" sz="780" dirty="0"/>
          </a:p>
        </p:txBody>
      </p:sp>
      <p:sp>
        <p:nvSpPr>
          <p:cNvPr id="29" name="Text 26"/>
          <p:cNvSpPr/>
          <p:nvPr/>
        </p:nvSpPr>
        <p:spPr>
          <a:xfrm>
            <a:off x="6236208" y="2724912"/>
            <a:ext cx="544068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Proxy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2025 Proxy Statement (DEF 14A) — 2025 CEO Performance Award (Musk ~$1T)</a:t>
            </a:r>
            <a:endParaRPr lang="en-US" sz="800" dirty="0"/>
          </a:p>
        </p:txBody>
      </p:sp>
      <p:sp>
        <p:nvSpPr>
          <p:cNvPr id="30" name="Text 27">
            <a:hlinkClick r:id="rId12" tooltip=""/>
          </p:cNvPr>
          <p:cNvSpPr/>
          <p:nvPr/>
        </p:nvSpPr>
        <p:spPr>
          <a:xfrm>
            <a:off x="6254496" y="2990088"/>
            <a:ext cx="542239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u="sng" dirty="0">
                <a:solidFill>
                  <a:srgbClr val="0563C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1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sec.gov — EDGAR DEF 14A · CIK 1318605</a:t>
            </a:r>
            <a:endParaRPr lang="en-US" sz="780" dirty="0"/>
          </a:p>
        </p:txBody>
      </p:sp>
      <p:sp>
        <p:nvSpPr>
          <p:cNvPr id="31" name="Text 28"/>
          <p:cNvSpPr/>
          <p:nvPr/>
        </p:nvSpPr>
        <p:spPr>
          <a:xfrm>
            <a:off x="6236208" y="3200400"/>
            <a:ext cx="544068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News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CNBC — Tesla shareholders approve Musk's ~$1T pay plan (6 Nov 2025)</a:t>
            </a:r>
            <a:endParaRPr lang="en-US" sz="800" dirty="0"/>
          </a:p>
        </p:txBody>
      </p:sp>
      <p:sp>
        <p:nvSpPr>
          <p:cNvPr id="32" name="Text 29">
            <a:hlinkClick r:id="rId13" tooltip=""/>
          </p:cNvPr>
          <p:cNvSpPr/>
          <p:nvPr/>
        </p:nvSpPr>
        <p:spPr>
          <a:xfrm>
            <a:off x="6254496" y="3465576"/>
            <a:ext cx="542239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u="sng" dirty="0">
                <a:solidFill>
                  <a:srgbClr val="0563C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1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cnbc.com/2025/11/06/tesla-shareholders-musk-pay.html</a:t>
            </a:r>
            <a:endParaRPr lang="en-US" sz="780" dirty="0"/>
          </a:p>
        </p:txBody>
      </p:sp>
      <p:sp>
        <p:nvSpPr>
          <p:cNvPr id="33" name="Text 30"/>
          <p:cNvSpPr/>
          <p:nvPr/>
        </p:nvSpPr>
        <p:spPr>
          <a:xfrm>
            <a:off x="6236208" y="3675888"/>
            <a:ext cx="544068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SRC-X04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Luxfer Holdings PLC — SEC companyfacts API (CIK 1096056), validation transfer test</a:t>
            </a:r>
            <a:endParaRPr lang="en-US" sz="800" dirty="0"/>
          </a:p>
        </p:txBody>
      </p:sp>
      <p:sp>
        <p:nvSpPr>
          <p:cNvPr id="34" name="Text 31">
            <a:hlinkClick r:id="rId14" tooltip=""/>
          </p:cNvPr>
          <p:cNvSpPr/>
          <p:nvPr/>
        </p:nvSpPr>
        <p:spPr>
          <a:xfrm>
            <a:off x="6254496" y="3941064"/>
            <a:ext cx="542239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u="sng" dirty="0">
                <a:solidFill>
                  <a:srgbClr val="0563C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1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data.sec.gov/api/xbrl/companyfacts/CIK0001096056.json</a:t>
            </a:r>
            <a:endParaRPr lang="en-US" sz="780" dirty="0"/>
          </a:p>
        </p:txBody>
      </p:sp>
      <p:sp>
        <p:nvSpPr>
          <p:cNvPr id="35" name="Text 32"/>
          <p:cNvSpPr/>
          <p:nvPr/>
        </p:nvSpPr>
        <p:spPr>
          <a:xfrm>
            <a:off x="6236208" y="4151376"/>
            <a:ext cx="544068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SRC-X05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Luxfer — Q4 &amp; full-year 2025 results release (FY2025 cross-check)</a:t>
            </a:r>
            <a:endParaRPr lang="en-US" sz="800" dirty="0"/>
          </a:p>
        </p:txBody>
      </p:sp>
      <p:sp>
        <p:nvSpPr>
          <p:cNvPr id="36" name="Text 33">
            <a:hlinkClick r:id="rId15" tooltip=""/>
          </p:cNvPr>
          <p:cNvSpPr/>
          <p:nvPr/>
        </p:nvSpPr>
        <p:spPr>
          <a:xfrm>
            <a:off x="6254496" y="4416552"/>
            <a:ext cx="542239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u="sng" dirty="0">
                <a:solidFill>
                  <a:srgbClr val="0563C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15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luxfer.com — Q4 &amp; full-year 2025 results</a:t>
            </a:r>
            <a:endParaRPr lang="en-US" sz="780" dirty="0"/>
          </a:p>
        </p:txBody>
      </p:sp>
      <p:sp>
        <p:nvSpPr>
          <p:cNvPr id="37" name="Text 34"/>
          <p:cNvSpPr/>
          <p:nvPr/>
        </p:nvSpPr>
        <p:spPr>
          <a:xfrm>
            <a:off x="6236208" y="4626864"/>
            <a:ext cx="544068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SRC-X01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Macrotrends — Tesla financial statements (third-party aggregator cross-check)</a:t>
            </a:r>
            <a:endParaRPr lang="en-US" sz="800" dirty="0"/>
          </a:p>
        </p:txBody>
      </p:sp>
      <p:sp>
        <p:nvSpPr>
          <p:cNvPr id="38" name="Text 35">
            <a:hlinkClick r:id="rId16" tooltip=""/>
          </p:cNvPr>
          <p:cNvSpPr/>
          <p:nvPr/>
        </p:nvSpPr>
        <p:spPr>
          <a:xfrm>
            <a:off x="6254496" y="4892040"/>
            <a:ext cx="542239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u="sng" dirty="0">
                <a:solidFill>
                  <a:srgbClr val="0563C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16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macrotrends.net/stocks/charts/TSLA/tesla/financial-statements</a:t>
            </a:r>
            <a:endParaRPr lang="en-US" sz="780" dirty="0"/>
          </a:p>
        </p:txBody>
      </p:sp>
      <p:sp>
        <p:nvSpPr>
          <p:cNvPr id="39" name="Text 36"/>
          <p:cNvSpPr/>
          <p:nvPr/>
        </p:nvSpPr>
        <p:spPr>
          <a:xfrm>
            <a:off x="6236208" y="5102352"/>
            <a:ext cx="5440680" cy="265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SRC-13/14/15  </a:t>
            </a:r>
            <a:pPr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Methodology — AASTMT / Marywood Session 1 case guide; segment-cost-pool method; BMA</a:t>
            </a:r>
            <a:endParaRPr lang="en-US" sz="800" dirty="0"/>
          </a:p>
        </p:txBody>
      </p:sp>
      <p:sp>
        <p:nvSpPr>
          <p:cNvPr id="40" name="Text 37"/>
          <p:cNvSpPr/>
          <p:nvPr/>
        </p:nvSpPr>
        <p:spPr>
          <a:xfrm>
            <a:off x="6254496" y="5367528"/>
            <a:ext cx="5422392" cy="155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78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Course materials, AY 2025–2026 (no public URL)</a:t>
            </a:r>
            <a:endParaRPr lang="en-US" sz="780" dirty="0"/>
          </a:p>
        </p:txBody>
      </p:sp>
      <p:sp>
        <p:nvSpPr>
          <p:cNvPr id="41" name="Text 38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</a:t>
            </a:r>
            <a:endParaRPr lang="en-US" sz="9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0E0E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esla_wordmar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5480" y="1463040"/>
            <a:ext cx="1920240" cy="248716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02920" y="2697480"/>
            <a:ext cx="73152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4" name="Text 1"/>
          <p:cNvSpPr/>
          <p:nvPr/>
        </p:nvSpPr>
        <p:spPr>
          <a:xfrm>
            <a:off x="484632" y="2926080"/>
            <a:ext cx="914400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Questions &amp; discussion</a:t>
            </a:r>
            <a:endParaRPr lang="en-US" sz="5600" dirty="0"/>
          </a:p>
        </p:txBody>
      </p:sp>
      <p:sp>
        <p:nvSpPr>
          <p:cNvPr id="5" name="Text 2"/>
          <p:cNvSpPr/>
          <p:nvPr/>
        </p:nvSpPr>
        <p:spPr>
          <a:xfrm>
            <a:off x="502920" y="4041648"/>
            <a:ext cx="9601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C9C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you. Every figure ties to the Tesla FY2025 Form 10-K and the project workbook.</a:t>
            </a:r>
            <a:endParaRPr lang="en-US" sz="1600" dirty="0"/>
          </a:p>
        </p:txBody>
      </p:sp>
      <p:pic>
        <p:nvPicPr>
          <p:cNvPr id="6" name="Image 1" descr="tesla_bad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0" y="457200"/>
            <a:ext cx="502920" cy="5001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Products, services &amp; operating families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02920" y="1517904"/>
            <a:ext cx="2688336" cy="1554480"/>
          </a:xfrm>
          <a:prstGeom prst="roundRect">
            <a:avLst>
              <a:gd name="adj" fmla="val 4706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02920" y="1517904"/>
            <a:ext cx="2688336" cy="54864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8" name="Text 5"/>
          <p:cNvSpPr/>
          <p:nvPr/>
        </p:nvSpPr>
        <p:spPr>
          <a:xfrm>
            <a:off x="685800" y="1682496"/>
            <a:ext cx="235915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Vehicles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685800" y="2048256"/>
            <a:ext cx="2359152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1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S/3/X/Y, Cybertruck, Semi — sales, leasing and regulatory credits.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3337560" y="1517904"/>
            <a:ext cx="2688336" cy="1554480"/>
          </a:xfrm>
          <a:prstGeom prst="roundRect">
            <a:avLst>
              <a:gd name="adj" fmla="val 4706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3337560" y="1517904"/>
            <a:ext cx="2688336" cy="54864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2" name="Text 9"/>
          <p:cNvSpPr/>
          <p:nvPr/>
        </p:nvSpPr>
        <p:spPr>
          <a:xfrm>
            <a:off x="3520440" y="1682496"/>
            <a:ext cx="235915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Software / AI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3520440" y="2048256"/>
            <a:ext cx="2359152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1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FSD (Supervised), OTA features, connectivity, Robotaxi and Optimus.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6172200" y="1517904"/>
            <a:ext cx="2688336" cy="1554480"/>
          </a:xfrm>
          <a:prstGeom prst="roundRect">
            <a:avLst>
              <a:gd name="adj" fmla="val 4706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6172200" y="1517904"/>
            <a:ext cx="2688336" cy="54864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6" name="Text 13"/>
          <p:cNvSpPr/>
          <p:nvPr/>
        </p:nvSpPr>
        <p:spPr>
          <a:xfrm>
            <a:off x="6355080" y="1682496"/>
            <a:ext cx="235915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Energy</a:t>
            </a:r>
            <a:endParaRPr lang="en-US" sz="1450" dirty="0"/>
          </a:p>
        </p:txBody>
      </p:sp>
      <p:sp>
        <p:nvSpPr>
          <p:cNvPr id="17" name="Text 14"/>
          <p:cNvSpPr/>
          <p:nvPr/>
        </p:nvSpPr>
        <p:spPr>
          <a:xfrm>
            <a:off x="6355080" y="2048256"/>
            <a:ext cx="2359152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1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Powerwall, Megapack, solar panels, Solar Roof, storage and services.</a:t>
            </a:r>
            <a:endParaRPr lang="en-US" sz="1150" dirty="0"/>
          </a:p>
        </p:txBody>
      </p:sp>
      <p:sp>
        <p:nvSpPr>
          <p:cNvPr id="18" name="Shape 15"/>
          <p:cNvSpPr/>
          <p:nvPr/>
        </p:nvSpPr>
        <p:spPr>
          <a:xfrm>
            <a:off x="9006840" y="1517904"/>
            <a:ext cx="2688336" cy="1554480"/>
          </a:xfrm>
          <a:prstGeom prst="roundRect">
            <a:avLst>
              <a:gd name="adj" fmla="val 4706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9006840" y="1517904"/>
            <a:ext cx="2688336" cy="54864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0" name="Text 17"/>
          <p:cNvSpPr/>
          <p:nvPr/>
        </p:nvSpPr>
        <p:spPr>
          <a:xfrm>
            <a:off x="9189720" y="1682496"/>
            <a:ext cx="235915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Services</a:t>
            </a:r>
            <a:endParaRPr lang="en-US" sz="1450" dirty="0"/>
          </a:p>
        </p:txBody>
      </p:sp>
      <p:sp>
        <p:nvSpPr>
          <p:cNvPr id="21" name="Text 18"/>
          <p:cNvSpPr/>
          <p:nvPr/>
        </p:nvSpPr>
        <p:spPr>
          <a:xfrm>
            <a:off x="9189720" y="2048256"/>
            <a:ext cx="2359152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3000"/>
              </a:lnSpc>
              <a:buNone/>
            </a:pPr>
            <a:r>
              <a:rPr lang="en-US" sz="11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Supercharging, service, collision, parts, used cars, insurance, retail.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502920" y="3310128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Selected owned operating families  ·  Exhibit 21.1</a:t>
            </a:r>
            <a:endParaRPr lang="en-US" sz="125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3602736"/>
          <a:ext cx="11183112" cy="914400"/>
        </p:xfrm>
        <a:graphic>
          <a:graphicData uri="http://schemas.openxmlformats.org/drawingml/2006/table">
            <a:tbl>
              <a:tblPr/>
              <a:tblGrid>
                <a:gridCol w="2194560"/>
                <a:gridCol w="5879592"/>
                <a:gridCol w="3108960"/>
              </a:tblGrid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Family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Selected owned entities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OBF relevance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Energy / Solar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Tesla Energy Operations; SolarCity legacy; Tesla Power Marketing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Energy revenue, storage, solar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Manufacturing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Tesla Shanghai; Manufacturing Brandenburg; Manufacturing Mexico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Capacity, COGS, fixed cost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Automation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Tesla Automation GmbH; Toronto Automation; Automation Shanghai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Production systems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Insurance / Finance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Tesla Insurance; Tesla Finance; Lease Trust; Financial Services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Services revenue, leasing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Robotaxi / Fleet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Tesla Robotaxi, LLC; Tesla Fleet Operations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414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2026+ operating layer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25400" marB="25400" anchor="ctr">
                    <a:lnL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0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" name="Text 20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FY2025 Form 10-K, Exhibit 21.1, Item 1 and Item 9B. xAI shown as minority/commercial, not consolidated.</a:t>
            </a:r>
            <a:endParaRPr lang="en-US" sz="800" dirty="0"/>
          </a:p>
        </p:txBody>
      </p:sp>
      <p:sp>
        <p:nvSpPr>
          <p:cNvPr id="25" name="Text 21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STORY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Executive dashboard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02920" y="1517904"/>
            <a:ext cx="2596896" cy="1097280"/>
          </a:xfrm>
          <a:prstGeom prst="roundRect">
            <a:avLst>
              <a:gd name="adj" fmla="val 5833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02920" y="1517904"/>
            <a:ext cx="64008" cy="1097280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8" name="Text 5"/>
          <p:cNvSpPr/>
          <p:nvPr/>
        </p:nvSpPr>
        <p:spPr>
          <a:xfrm>
            <a:off x="667512" y="1636776"/>
            <a:ext cx="2322576" cy="50474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$94.8B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667512" y="2121408"/>
            <a:ext cx="2322576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FY2025 revenue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667512" y="2340864"/>
            <a:ext cx="2322576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−2.9% YoY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3282696" y="1517904"/>
            <a:ext cx="2596896" cy="1097280"/>
          </a:xfrm>
          <a:prstGeom prst="roundRect">
            <a:avLst>
              <a:gd name="adj" fmla="val 5833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3282696" y="1517904"/>
            <a:ext cx="64008" cy="1097280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13" name="Text 10"/>
          <p:cNvSpPr/>
          <p:nvPr/>
        </p:nvSpPr>
        <p:spPr>
          <a:xfrm>
            <a:off x="3447288" y="1636776"/>
            <a:ext cx="2322576" cy="50474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18.0%</a:t>
            </a:r>
            <a:endParaRPr lang="en-US" sz="2700" dirty="0"/>
          </a:p>
        </p:txBody>
      </p:sp>
      <p:sp>
        <p:nvSpPr>
          <p:cNvPr id="14" name="Text 11"/>
          <p:cNvSpPr/>
          <p:nvPr/>
        </p:nvSpPr>
        <p:spPr>
          <a:xfrm>
            <a:off x="3447288" y="2121408"/>
            <a:ext cx="2322576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Gross margin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3447288" y="2340864"/>
            <a:ext cx="2322576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flat vs 2024</a:t>
            </a:r>
            <a:endParaRPr lang="en-US" sz="900" dirty="0"/>
          </a:p>
        </p:txBody>
      </p:sp>
      <p:sp>
        <p:nvSpPr>
          <p:cNvPr id="16" name="Shape 13"/>
          <p:cNvSpPr/>
          <p:nvPr/>
        </p:nvSpPr>
        <p:spPr>
          <a:xfrm>
            <a:off x="6062472" y="1517904"/>
            <a:ext cx="2596896" cy="1097280"/>
          </a:xfrm>
          <a:prstGeom prst="roundRect">
            <a:avLst>
              <a:gd name="adj" fmla="val 5833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6062472" y="1517904"/>
            <a:ext cx="64008" cy="109728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8" name="Text 15"/>
          <p:cNvSpPr/>
          <p:nvPr/>
        </p:nvSpPr>
        <p:spPr>
          <a:xfrm>
            <a:off x="6227064" y="1636776"/>
            <a:ext cx="2322576" cy="50474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$4.4B</a:t>
            </a:r>
            <a:endParaRPr lang="en-US" sz="2700" dirty="0"/>
          </a:p>
        </p:txBody>
      </p:sp>
      <p:sp>
        <p:nvSpPr>
          <p:cNvPr id="19" name="Text 16"/>
          <p:cNvSpPr/>
          <p:nvPr/>
        </p:nvSpPr>
        <p:spPr>
          <a:xfrm>
            <a:off x="6227064" y="2121408"/>
            <a:ext cx="2322576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Operating income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6227064" y="2340864"/>
            <a:ext cx="2322576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4.6% margin</a:t>
            </a:r>
            <a:endParaRPr lang="en-US" sz="900" dirty="0"/>
          </a:p>
        </p:txBody>
      </p:sp>
      <p:sp>
        <p:nvSpPr>
          <p:cNvPr id="21" name="Shape 18"/>
          <p:cNvSpPr/>
          <p:nvPr/>
        </p:nvSpPr>
        <p:spPr>
          <a:xfrm>
            <a:off x="8842248" y="1517904"/>
            <a:ext cx="2596896" cy="1097280"/>
          </a:xfrm>
          <a:prstGeom prst="roundRect">
            <a:avLst>
              <a:gd name="adj" fmla="val 5833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8842248" y="1517904"/>
            <a:ext cx="64008" cy="109728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3" name="Text 20"/>
          <p:cNvSpPr/>
          <p:nvPr/>
        </p:nvSpPr>
        <p:spPr>
          <a:xfrm>
            <a:off x="9006840" y="1636776"/>
            <a:ext cx="2322576" cy="50474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$3.0B</a:t>
            </a:r>
            <a:endParaRPr lang="en-US" sz="2700" dirty="0"/>
          </a:p>
        </p:txBody>
      </p:sp>
      <p:sp>
        <p:nvSpPr>
          <p:cNvPr id="24" name="Text 21"/>
          <p:cNvSpPr/>
          <p:nvPr/>
        </p:nvSpPr>
        <p:spPr>
          <a:xfrm>
            <a:off x="9006840" y="2121408"/>
            <a:ext cx="2322576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FY2026 central OI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9006840" y="2340864"/>
            <a:ext cx="2322576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forecast base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502920" y="2798064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&amp; operating income, FY2018–FY2025  ($B)</a:t>
            </a:r>
            <a:endParaRPr lang="en-US" sz="1200" dirty="0"/>
          </a:p>
        </p:txBody>
      </p:sp>
      <p:graphicFrame>
        <p:nvGraphicFramePr>
          <p:cNvPr id="27" name="Chart 0" descr=""/>
          <p:cNvGraphicFramePr/>
          <p:nvPr/>
        </p:nvGraphicFramePr>
        <p:xfrm>
          <a:off x="502920" y="3108960"/>
          <a:ext cx="6903720" cy="29718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8" name="Shape 24"/>
          <p:cNvSpPr/>
          <p:nvPr/>
        </p:nvSpPr>
        <p:spPr>
          <a:xfrm>
            <a:off x="7635240" y="3108960"/>
            <a:ext cx="4050792" cy="2971800"/>
          </a:xfrm>
          <a:prstGeom prst="roundRect">
            <a:avLst>
              <a:gd name="adj" fmla="val 2462"/>
            </a:avLst>
          </a:prstGeom>
          <a:solidFill>
            <a:srgbClr val="0E0E12"/>
          </a:solidFill>
          <a:ln/>
        </p:spPr>
      </p:sp>
      <p:sp>
        <p:nvSpPr>
          <p:cNvPr id="29" name="Text 25"/>
          <p:cNvSpPr/>
          <p:nvPr/>
        </p:nvSpPr>
        <p:spPr>
          <a:xfrm>
            <a:off x="7863840" y="329184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5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MESSAGE</a:t>
            </a:r>
            <a:endParaRPr lang="en-US" sz="1100" dirty="0"/>
          </a:p>
        </p:txBody>
      </p:sp>
      <p:sp>
        <p:nvSpPr>
          <p:cNvPr id="30" name="Text 26"/>
          <p:cNvSpPr/>
          <p:nvPr/>
        </p:nvSpPr>
        <p:spPr>
          <a:xfrm>
            <a:off x="7863840" y="3639312"/>
            <a:ext cx="3611880" cy="2377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FY2025 gross profit is $17.1B at an 18.0% margin — margin held.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Operating-income compression is driven by R&amp;D and SG&amp;A intensity, not pricing.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E7E9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2026 central case triangulates bottom-up, BMA and segment-aware checks.</a:t>
            </a:r>
            <a:endParaRPr lang="en-US" sz="1250" dirty="0"/>
          </a:p>
        </p:txBody>
      </p:sp>
      <p:sp>
        <p:nvSpPr>
          <p:cNvPr id="31" name="Text 27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FY2025 10-K; project workbook; OFFICIAL_2026_2027_FORECAST.txt</a:t>
            </a:r>
            <a:endParaRPr lang="en-US" sz="800" dirty="0"/>
          </a:p>
        </p:txBody>
      </p:sp>
      <p:sp>
        <p:nvSpPr>
          <p:cNvPr id="32" name="Text 28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APPROACH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we built it — inputs to outputs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02920" y="1572768"/>
            <a:ext cx="2688336" cy="3657600"/>
          </a:xfrm>
          <a:prstGeom prst="roundRect">
            <a:avLst>
              <a:gd name="adj" fmla="val 2721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02920" y="1572768"/>
            <a:ext cx="2688336" cy="457200"/>
          </a:xfrm>
          <a:prstGeom prst="rect">
            <a:avLst/>
          </a:prstGeom>
          <a:solidFill>
            <a:srgbClr val="0E0E12"/>
          </a:solidFill>
          <a:ln/>
        </p:spPr>
      </p:sp>
      <p:sp>
        <p:nvSpPr>
          <p:cNvPr id="8" name="Text 5"/>
          <p:cNvSpPr/>
          <p:nvPr/>
        </p:nvSpPr>
        <p:spPr>
          <a:xfrm>
            <a:off x="502920" y="1572768"/>
            <a:ext cx="268833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spc="15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INPUTS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667512" y="2231136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77240" y="2231136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10-K FY2018–25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667512" y="2944368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77240" y="2944368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Tesla IR / P&amp;D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667512" y="3657600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77240" y="3657600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Course case guide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667512" y="4370832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77240" y="4370832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 XBRL facts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3154680" y="3127248"/>
            <a:ext cx="219456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2600" dirty="0"/>
          </a:p>
        </p:txBody>
      </p:sp>
      <p:sp>
        <p:nvSpPr>
          <p:cNvPr id="18" name="Shape 15"/>
          <p:cNvSpPr/>
          <p:nvPr/>
        </p:nvSpPr>
        <p:spPr>
          <a:xfrm>
            <a:off x="3337560" y="1572768"/>
            <a:ext cx="2688336" cy="3657600"/>
          </a:xfrm>
          <a:prstGeom prst="roundRect">
            <a:avLst>
              <a:gd name="adj" fmla="val 2721"/>
            </a:avLst>
          </a:prstGeom>
          <a:solidFill>
            <a:srgbClr val="ECEEF2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3337560" y="1572768"/>
            <a:ext cx="2688336" cy="457200"/>
          </a:xfrm>
          <a:prstGeom prst="rect">
            <a:avLst/>
          </a:prstGeom>
          <a:solidFill>
            <a:srgbClr val="0E0E12"/>
          </a:solidFill>
          <a:ln/>
        </p:spPr>
      </p:sp>
      <p:sp>
        <p:nvSpPr>
          <p:cNvPr id="20" name="Text 17"/>
          <p:cNvSpPr/>
          <p:nvPr/>
        </p:nvSpPr>
        <p:spPr>
          <a:xfrm>
            <a:off x="3337560" y="1572768"/>
            <a:ext cx="268833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spc="15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SESSION 1</a:t>
            </a:r>
            <a:endParaRPr lang="en-US" sz="1250" dirty="0"/>
          </a:p>
        </p:txBody>
      </p:sp>
      <p:sp>
        <p:nvSpPr>
          <p:cNvPr id="21" name="Shape 18"/>
          <p:cNvSpPr/>
          <p:nvPr/>
        </p:nvSpPr>
        <p:spPr>
          <a:xfrm>
            <a:off x="3502152" y="2231136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3611880" y="2231136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income statement</a:t>
            </a:r>
            <a:endParaRPr lang="en-US" sz="1100" dirty="0"/>
          </a:p>
        </p:txBody>
      </p:sp>
      <p:sp>
        <p:nvSpPr>
          <p:cNvPr id="23" name="Shape 20"/>
          <p:cNvSpPr/>
          <p:nvPr/>
        </p:nvSpPr>
        <p:spPr>
          <a:xfrm>
            <a:off x="3502152" y="2944368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3611880" y="2944368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Steps 2–3 classification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3502152" y="3657600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3611880" y="3657600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Steps 4–6 cost build</a:t>
            </a:r>
            <a:endParaRPr lang="en-US" sz="1100" dirty="0"/>
          </a:p>
        </p:txBody>
      </p:sp>
      <p:sp>
        <p:nvSpPr>
          <p:cNvPr id="27" name="Shape 24"/>
          <p:cNvSpPr/>
          <p:nvPr/>
        </p:nvSpPr>
        <p:spPr>
          <a:xfrm>
            <a:off x="3502152" y="4370832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3611880" y="4370832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Steps 7–9 CVP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5989320" y="3127248"/>
            <a:ext cx="219456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2600" dirty="0"/>
          </a:p>
        </p:txBody>
      </p:sp>
      <p:sp>
        <p:nvSpPr>
          <p:cNvPr id="30" name="Shape 27"/>
          <p:cNvSpPr/>
          <p:nvPr/>
        </p:nvSpPr>
        <p:spPr>
          <a:xfrm>
            <a:off x="6172200" y="1572768"/>
            <a:ext cx="2688336" cy="3657600"/>
          </a:xfrm>
          <a:prstGeom prst="roundRect">
            <a:avLst>
              <a:gd name="adj" fmla="val 2721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6172200" y="1572768"/>
            <a:ext cx="2688336" cy="457200"/>
          </a:xfrm>
          <a:prstGeom prst="rect">
            <a:avLst/>
          </a:prstGeom>
          <a:solidFill>
            <a:srgbClr val="0E0E12"/>
          </a:solidFill>
          <a:ln/>
        </p:spPr>
      </p:sp>
      <p:sp>
        <p:nvSpPr>
          <p:cNvPr id="32" name="Text 29"/>
          <p:cNvSpPr/>
          <p:nvPr/>
        </p:nvSpPr>
        <p:spPr>
          <a:xfrm>
            <a:off x="6172200" y="1572768"/>
            <a:ext cx="268833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spc="15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FORECAST</a:t>
            </a:r>
            <a:endParaRPr lang="en-US" sz="1250" dirty="0"/>
          </a:p>
        </p:txBody>
      </p:sp>
      <p:sp>
        <p:nvSpPr>
          <p:cNvPr id="33" name="Shape 30"/>
          <p:cNvSpPr/>
          <p:nvPr/>
        </p:nvSpPr>
        <p:spPr>
          <a:xfrm>
            <a:off x="6336792" y="2231136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6446520" y="2231136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Walk-forward · 6 methods</a:t>
            </a:r>
            <a:endParaRPr lang="en-US" sz="1100" dirty="0"/>
          </a:p>
        </p:txBody>
      </p:sp>
      <p:sp>
        <p:nvSpPr>
          <p:cNvPr id="35" name="Shape 32"/>
          <p:cNvSpPr/>
          <p:nvPr/>
        </p:nvSpPr>
        <p:spPr>
          <a:xfrm>
            <a:off x="6336792" y="2944368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6446520" y="2944368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BMA cross-check $4.0B</a:t>
            </a:r>
            <a:endParaRPr lang="en-US" sz="1100" dirty="0"/>
          </a:p>
        </p:txBody>
      </p:sp>
      <p:sp>
        <p:nvSpPr>
          <p:cNvPr id="37" name="Shape 34"/>
          <p:cNvSpPr/>
          <p:nvPr/>
        </p:nvSpPr>
        <p:spPr>
          <a:xfrm>
            <a:off x="6336792" y="3657600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6446520" y="3657600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Bottom-up central $3.0B</a:t>
            </a:r>
            <a:endParaRPr lang="en-US" sz="1100" dirty="0"/>
          </a:p>
        </p:txBody>
      </p:sp>
      <p:sp>
        <p:nvSpPr>
          <p:cNvPr id="39" name="Shape 36"/>
          <p:cNvSpPr/>
          <p:nvPr/>
        </p:nvSpPr>
        <p:spPr>
          <a:xfrm>
            <a:off x="6336792" y="4370832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40" name="Text 37"/>
          <p:cNvSpPr/>
          <p:nvPr/>
        </p:nvSpPr>
        <p:spPr>
          <a:xfrm>
            <a:off x="6446520" y="4370832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Sensitivity &amp; policy</a:t>
            </a:r>
            <a:endParaRPr lang="en-US" sz="1100" dirty="0"/>
          </a:p>
        </p:txBody>
      </p:sp>
      <p:sp>
        <p:nvSpPr>
          <p:cNvPr id="41" name="Text 38"/>
          <p:cNvSpPr/>
          <p:nvPr/>
        </p:nvSpPr>
        <p:spPr>
          <a:xfrm>
            <a:off x="8823960" y="3127248"/>
            <a:ext cx="219456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2600" dirty="0"/>
          </a:p>
        </p:txBody>
      </p:sp>
      <p:sp>
        <p:nvSpPr>
          <p:cNvPr id="42" name="Shape 39"/>
          <p:cNvSpPr/>
          <p:nvPr/>
        </p:nvSpPr>
        <p:spPr>
          <a:xfrm>
            <a:off x="9006840" y="1572768"/>
            <a:ext cx="2688336" cy="3657600"/>
          </a:xfrm>
          <a:prstGeom prst="roundRect">
            <a:avLst>
              <a:gd name="adj" fmla="val 2721"/>
            </a:avLst>
          </a:prstGeom>
          <a:solidFill>
            <a:srgbClr val="ECEEF2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43" name="Shape 40"/>
          <p:cNvSpPr/>
          <p:nvPr/>
        </p:nvSpPr>
        <p:spPr>
          <a:xfrm>
            <a:off x="9006840" y="1572768"/>
            <a:ext cx="2688336" cy="457200"/>
          </a:xfrm>
          <a:prstGeom prst="rect">
            <a:avLst/>
          </a:prstGeom>
          <a:solidFill>
            <a:srgbClr val="0E0E12"/>
          </a:solidFill>
          <a:ln/>
        </p:spPr>
      </p:sp>
      <p:sp>
        <p:nvSpPr>
          <p:cNvPr id="44" name="Text 41"/>
          <p:cNvSpPr/>
          <p:nvPr/>
        </p:nvSpPr>
        <p:spPr>
          <a:xfrm>
            <a:off x="9006840" y="1572768"/>
            <a:ext cx="268833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spc="15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OUTPUTS</a:t>
            </a:r>
            <a:endParaRPr lang="en-US" sz="1250" dirty="0"/>
          </a:p>
        </p:txBody>
      </p:sp>
      <p:sp>
        <p:nvSpPr>
          <p:cNvPr id="45" name="Shape 42"/>
          <p:cNvSpPr/>
          <p:nvPr/>
        </p:nvSpPr>
        <p:spPr>
          <a:xfrm>
            <a:off x="9171432" y="2231136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46" name="Text 43"/>
          <p:cNvSpPr/>
          <p:nvPr/>
        </p:nvSpPr>
        <p:spPr>
          <a:xfrm>
            <a:off x="9281160" y="2231136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Excel model</a:t>
            </a:r>
            <a:endParaRPr lang="en-US" sz="1100" dirty="0"/>
          </a:p>
        </p:txBody>
      </p:sp>
      <p:sp>
        <p:nvSpPr>
          <p:cNvPr id="47" name="Shape 44"/>
          <p:cNvSpPr/>
          <p:nvPr/>
        </p:nvSpPr>
        <p:spPr>
          <a:xfrm>
            <a:off x="9171432" y="2944368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48" name="Text 45"/>
          <p:cNvSpPr/>
          <p:nvPr/>
        </p:nvSpPr>
        <p:spPr>
          <a:xfrm>
            <a:off x="9281160" y="2944368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deck</a:t>
            </a:r>
            <a:endParaRPr lang="en-US" sz="1100" dirty="0"/>
          </a:p>
        </p:txBody>
      </p:sp>
      <p:sp>
        <p:nvSpPr>
          <p:cNvPr id="49" name="Shape 46"/>
          <p:cNvSpPr/>
          <p:nvPr/>
        </p:nvSpPr>
        <p:spPr>
          <a:xfrm>
            <a:off x="9171432" y="3657600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50" name="Text 47"/>
          <p:cNvSpPr/>
          <p:nvPr/>
        </p:nvSpPr>
        <p:spPr>
          <a:xfrm>
            <a:off x="9281160" y="3657600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Write-up</a:t>
            </a:r>
            <a:endParaRPr lang="en-US" sz="1100" dirty="0"/>
          </a:p>
        </p:txBody>
      </p:sp>
      <p:sp>
        <p:nvSpPr>
          <p:cNvPr id="51" name="Shape 48"/>
          <p:cNvSpPr/>
          <p:nvPr/>
        </p:nvSpPr>
        <p:spPr>
          <a:xfrm>
            <a:off x="9171432" y="4370832"/>
            <a:ext cx="2359152" cy="566928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52" name="Text 49"/>
          <p:cNvSpPr/>
          <p:nvPr/>
        </p:nvSpPr>
        <p:spPr>
          <a:xfrm>
            <a:off x="9281160" y="4370832"/>
            <a:ext cx="2231136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 register</a:t>
            </a:r>
            <a:endParaRPr lang="en-US" sz="1100" dirty="0"/>
          </a:p>
        </p:txBody>
      </p:sp>
      <p:sp>
        <p:nvSpPr>
          <p:cNvPr id="53" name="Text 50"/>
          <p:cNvSpPr/>
          <p:nvPr/>
        </p:nvSpPr>
        <p:spPr>
          <a:xfrm>
            <a:off x="502920" y="5440680"/>
            <a:ext cx="111556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workflow separates sourced facts, labelled assumptions, forecast checks and final quality control — so every number is traceable.</a:t>
            </a:r>
            <a:endParaRPr lang="en-US" sz="1250" dirty="0"/>
          </a:p>
        </p:txBody>
      </p:sp>
      <p:sp>
        <p:nvSpPr>
          <p:cNvPr id="54" name="Text 51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project workbook, source register and write-up</a:t>
            </a:r>
            <a:endParaRPr lang="en-US" sz="800" dirty="0"/>
          </a:p>
        </p:txBody>
      </p:sp>
      <p:sp>
        <p:nvSpPr>
          <p:cNvPr id="55" name="Text 52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WORKFLOW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build pipeline — from source to submission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1033272" y="1810512"/>
            <a:ext cx="36576" cy="3794760"/>
          </a:xfrm>
          <a:prstGeom prst="rect">
            <a:avLst/>
          </a:prstGeom>
          <a:solidFill>
            <a:srgbClr val="DDE0E6"/>
          </a:solidFill>
          <a:ln/>
        </p:spPr>
      </p:sp>
      <p:sp>
        <p:nvSpPr>
          <p:cNvPr id="7" name="Shape 4"/>
          <p:cNvSpPr/>
          <p:nvPr/>
        </p:nvSpPr>
        <p:spPr>
          <a:xfrm>
            <a:off x="832104" y="1609344"/>
            <a:ext cx="438912" cy="438912"/>
          </a:xfrm>
          <a:prstGeom prst="ellipse">
            <a:avLst/>
          </a:prstGeom>
          <a:solidFill>
            <a:srgbClr val="E82127"/>
          </a:solidFill>
          <a:ln/>
        </p:spPr>
      </p:sp>
      <p:sp>
        <p:nvSpPr>
          <p:cNvPr id="8" name="Text 5"/>
          <p:cNvSpPr/>
          <p:nvPr/>
        </p:nvSpPr>
        <p:spPr>
          <a:xfrm>
            <a:off x="832104" y="1609344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1508760" y="1591056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60" kern="0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 &amp; VERIFY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508760" y="1883664"/>
            <a:ext cx="8183880" cy="420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06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 10-Ks (FY2018–25), Tesla IR production / delivery releases and XBRL facts — every figure tagged sourced vs assumed.</a:t>
            </a:r>
            <a:endParaRPr lang="en-US" sz="1060" dirty="0"/>
          </a:p>
        </p:txBody>
      </p:sp>
      <p:sp>
        <p:nvSpPr>
          <p:cNvPr id="11" name="Shape 8"/>
          <p:cNvSpPr/>
          <p:nvPr/>
        </p:nvSpPr>
        <p:spPr>
          <a:xfrm>
            <a:off x="9710928" y="1700784"/>
            <a:ext cx="1975104" cy="365760"/>
          </a:xfrm>
          <a:prstGeom prst="roundRect">
            <a:avLst>
              <a:gd name="adj" fmla="val 50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710928" y="1700784"/>
            <a:ext cx="197510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</a:t>
            </a:r>
            <a:pPr algn="ctr"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traceable</a:t>
            </a:r>
            <a:endParaRPr lang="en-US" sz="950" dirty="0"/>
          </a:p>
        </p:txBody>
      </p:sp>
      <p:sp>
        <p:nvSpPr>
          <p:cNvPr id="13" name="Shape 10"/>
          <p:cNvSpPr/>
          <p:nvPr/>
        </p:nvSpPr>
        <p:spPr>
          <a:xfrm>
            <a:off x="832104" y="2368296"/>
            <a:ext cx="438912" cy="438912"/>
          </a:xfrm>
          <a:prstGeom prst="ellipse">
            <a:avLst/>
          </a:prstGeom>
          <a:solidFill>
            <a:srgbClr val="E82127"/>
          </a:solidFill>
          <a:ln/>
        </p:spPr>
      </p:sp>
      <p:sp>
        <p:nvSpPr>
          <p:cNvPr id="14" name="Text 11"/>
          <p:cNvSpPr/>
          <p:nvPr/>
        </p:nvSpPr>
        <p:spPr>
          <a:xfrm>
            <a:off x="832104" y="2368296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1508760" y="2350008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60" kern="0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RECONSTRUCT THE BASE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1508760" y="2642616"/>
            <a:ext cx="8183880" cy="420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06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FY2025 income statement rebuilt; disclosed COGS split into Auto+Services and Energy cost pools; managerial DM / DL / MOH labelled.</a:t>
            </a:r>
            <a:endParaRPr lang="en-US" sz="1060" dirty="0"/>
          </a:p>
        </p:txBody>
      </p:sp>
      <p:sp>
        <p:nvSpPr>
          <p:cNvPr id="17" name="Shape 14"/>
          <p:cNvSpPr/>
          <p:nvPr/>
        </p:nvSpPr>
        <p:spPr>
          <a:xfrm>
            <a:off x="9710928" y="2459736"/>
            <a:ext cx="1975104" cy="365760"/>
          </a:xfrm>
          <a:prstGeom prst="roundRect">
            <a:avLst>
              <a:gd name="adj" fmla="val 50000"/>
            </a:avLst>
          </a:prstGeom>
          <a:solidFill>
            <a:srgbClr val="ECEEF2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9710928" y="2459736"/>
            <a:ext cx="197510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</a:t>
            </a:r>
            <a:pPr algn="ctr"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ties to 10-K</a:t>
            </a:r>
            <a:endParaRPr lang="en-US" sz="950" dirty="0"/>
          </a:p>
        </p:txBody>
      </p:sp>
      <p:sp>
        <p:nvSpPr>
          <p:cNvPr id="19" name="Shape 16"/>
          <p:cNvSpPr/>
          <p:nvPr/>
        </p:nvSpPr>
        <p:spPr>
          <a:xfrm>
            <a:off x="832104" y="3127248"/>
            <a:ext cx="438912" cy="438912"/>
          </a:xfrm>
          <a:prstGeom prst="ellipse">
            <a:avLst/>
          </a:prstGeom>
          <a:solidFill>
            <a:srgbClr val="E82127"/>
          </a:solidFill>
          <a:ln/>
        </p:spPr>
      </p:sp>
      <p:sp>
        <p:nvSpPr>
          <p:cNvPr id="20" name="Text 17"/>
          <p:cNvSpPr/>
          <p:nvPr/>
        </p:nvSpPr>
        <p:spPr>
          <a:xfrm>
            <a:off x="832104" y="3127248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700" dirty="0"/>
          </a:p>
        </p:txBody>
      </p:sp>
      <p:sp>
        <p:nvSpPr>
          <p:cNvPr id="21" name="Text 18"/>
          <p:cNvSpPr/>
          <p:nvPr/>
        </p:nvSpPr>
        <p:spPr>
          <a:xfrm>
            <a:off x="1508760" y="310896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60" kern="0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NINE-STEP COST MODEL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1508760" y="3401568"/>
            <a:ext cx="8183880" cy="420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06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behavior &amp; high-low → unit product cost → COGM schedule → COGS check ($0 variance) → absorption vs variable → contribution &amp; CVP.</a:t>
            </a:r>
            <a:endParaRPr lang="en-US" sz="1060" dirty="0"/>
          </a:p>
        </p:txBody>
      </p:sp>
      <p:sp>
        <p:nvSpPr>
          <p:cNvPr id="23" name="Shape 20"/>
          <p:cNvSpPr/>
          <p:nvPr/>
        </p:nvSpPr>
        <p:spPr>
          <a:xfrm>
            <a:off x="9710928" y="3218688"/>
            <a:ext cx="1975104" cy="365760"/>
          </a:xfrm>
          <a:prstGeom prst="roundRect">
            <a:avLst>
              <a:gd name="adj" fmla="val 50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9710928" y="3218688"/>
            <a:ext cx="197510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</a:t>
            </a:r>
            <a:pPr algn="ctr"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identities tie out</a:t>
            </a:r>
            <a:endParaRPr lang="en-US" sz="950" dirty="0"/>
          </a:p>
        </p:txBody>
      </p:sp>
      <p:sp>
        <p:nvSpPr>
          <p:cNvPr id="25" name="Shape 22"/>
          <p:cNvSpPr/>
          <p:nvPr/>
        </p:nvSpPr>
        <p:spPr>
          <a:xfrm>
            <a:off x="832104" y="3886200"/>
            <a:ext cx="438912" cy="438912"/>
          </a:xfrm>
          <a:prstGeom prst="ellipse">
            <a:avLst/>
          </a:prstGeom>
          <a:solidFill>
            <a:srgbClr val="E82127"/>
          </a:solidFill>
          <a:ln/>
        </p:spPr>
      </p:sp>
      <p:sp>
        <p:nvSpPr>
          <p:cNvPr id="26" name="Text 23"/>
          <p:cNvSpPr/>
          <p:nvPr/>
        </p:nvSpPr>
        <p:spPr>
          <a:xfrm>
            <a:off x="832104" y="3886200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700" dirty="0"/>
          </a:p>
        </p:txBody>
      </p:sp>
      <p:sp>
        <p:nvSpPr>
          <p:cNvPr id="27" name="Text 24"/>
          <p:cNvSpPr/>
          <p:nvPr/>
        </p:nvSpPr>
        <p:spPr>
          <a:xfrm>
            <a:off x="1508760" y="3867912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60" kern="0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FORECAST FY2026–27</a:t>
            </a:r>
            <a:endParaRPr lang="en-US" sz="1300" dirty="0"/>
          </a:p>
        </p:txBody>
      </p:sp>
      <p:sp>
        <p:nvSpPr>
          <p:cNvPr id="28" name="Text 25"/>
          <p:cNvSpPr/>
          <p:nvPr/>
        </p:nvSpPr>
        <p:spPr>
          <a:xfrm>
            <a:off x="1508760" y="4160520"/>
            <a:ext cx="8183880" cy="420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06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Bottom-up gross-margin-target accounting forecast; a walk-forward backtest governs which method is trusted.</a:t>
            </a:r>
            <a:endParaRPr lang="en-US" sz="1060" dirty="0"/>
          </a:p>
        </p:txBody>
      </p:sp>
      <p:sp>
        <p:nvSpPr>
          <p:cNvPr id="29" name="Shape 26"/>
          <p:cNvSpPr/>
          <p:nvPr/>
        </p:nvSpPr>
        <p:spPr>
          <a:xfrm>
            <a:off x="9710928" y="3977640"/>
            <a:ext cx="1975104" cy="365760"/>
          </a:xfrm>
          <a:prstGeom prst="roundRect">
            <a:avLst>
              <a:gd name="adj" fmla="val 50000"/>
            </a:avLst>
          </a:prstGeom>
          <a:solidFill>
            <a:srgbClr val="ECEEF2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9710928" y="3977640"/>
            <a:ext cx="197510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</a:t>
            </a:r>
            <a:pPr algn="ctr"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walk-forward</a:t>
            </a:r>
            <a:endParaRPr lang="en-US" sz="950" dirty="0"/>
          </a:p>
        </p:txBody>
      </p:sp>
      <p:sp>
        <p:nvSpPr>
          <p:cNvPr id="31" name="Shape 28"/>
          <p:cNvSpPr/>
          <p:nvPr/>
        </p:nvSpPr>
        <p:spPr>
          <a:xfrm>
            <a:off x="832104" y="4645152"/>
            <a:ext cx="438912" cy="438912"/>
          </a:xfrm>
          <a:prstGeom prst="ellipse">
            <a:avLst/>
          </a:prstGeom>
          <a:solidFill>
            <a:srgbClr val="E82127"/>
          </a:solidFill>
          <a:ln/>
        </p:spPr>
      </p:sp>
      <p:sp>
        <p:nvSpPr>
          <p:cNvPr id="32" name="Text 29"/>
          <p:cNvSpPr/>
          <p:nvPr/>
        </p:nvSpPr>
        <p:spPr>
          <a:xfrm>
            <a:off x="832104" y="4645152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700" dirty="0"/>
          </a:p>
        </p:txBody>
      </p:sp>
      <p:sp>
        <p:nvSpPr>
          <p:cNvPr id="33" name="Text 30"/>
          <p:cNvSpPr/>
          <p:nvPr/>
        </p:nvSpPr>
        <p:spPr>
          <a:xfrm>
            <a:off x="1508760" y="4626864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60" kern="0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CROSS-CHECK &amp; VALIDATE</a:t>
            </a:r>
            <a:endParaRPr lang="en-US" sz="1300" dirty="0"/>
          </a:p>
        </p:txBody>
      </p:sp>
      <p:sp>
        <p:nvSpPr>
          <p:cNvPr id="34" name="Text 31"/>
          <p:cNvSpPr/>
          <p:nvPr/>
        </p:nvSpPr>
        <p:spPr>
          <a:xfrm>
            <a:off x="1508760" y="4919472"/>
            <a:ext cx="8183880" cy="420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06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BMA, segment-aware, policy overlay and contribution diagnostics; Tesla FY2025 holdout + Luxfer transfer test.</a:t>
            </a:r>
            <a:endParaRPr lang="en-US" sz="1060" dirty="0"/>
          </a:p>
        </p:txBody>
      </p:sp>
      <p:sp>
        <p:nvSpPr>
          <p:cNvPr id="35" name="Shape 32"/>
          <p:cNvSpPr/>
          <p:nvPr/>
        </p:nvSpPr>
        <p:spPr>
          <a:xfrm>
            <a:off x="9710928" y="4736592"/>
            <a:ext cx="1975104" cy="365760"/>
          </a:xfrm>
          <a:prstGeom prst="roundRect">
            <a:avLst>
              <a:gd name="adj" fmla="val 50000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9710928" y="4736592"/>
            <a:ext cx="197510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</a:t>
            </a:r>
            <a:pPr algn="ctr"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angles agree</a:t>
            </a:r>
            <a:endParaRPr lang="en-US" sz="950" dirty="0"/>
          </a:p>
        </p:txBody>
      </p:sp>
      <p:sp>
        <p:nvSpPr>
          <p:cNvPr id="37" name="Shape 34"/>
          <p:cNvSpPr/>
          <p:nvPr/>
        </p:nvSpPr>
        <p:spPr>
          <a:xfrm>
            <a:off x="832104" y="5404104"/>
            <a:ext cx="438912" cy="438912"/>
          </a:xfrm>
          <a:prstGeom prst="ellipse">
            <a:avLst/>
          </a:prstGeom>
          <a:solidFill>
            <a:srgbClr val="E82127"/>
          </a:solidFill>
          <a:ln/>
        </p:spPr>
      </p:sp>
      <p:sp>
        <p:nvSpPr>
          <p:cNvPr id="38" name="Text 35"/>
          <p:cNvSpPr/>
          <p:nvPr/>
        </p:nvSpPr>
        <p:spPr>
          <a:xfrm>
            <a:off x="832104" y="5404104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700" dirty="0"/>
          </a:p>
        </p:txBody>
      </p:sp>
      <p:sp>
        <p:nvSpPr>
          <p:cNvPr id="39" name="Text 36"/>
          <p:cNvSpPr/>
          <p:nvPr/>
        </p:nvSpPr>
        <p:spPr>
          <a:xfrm>
            <a:off x="1508760" y="5385816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60" kern="0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PACKAGE &amp; DOCUMENT</a:t>
            </a:r>
            <a:endParaRPr lang="en-US" sz="1300" dirty="0"/>
          </a:p>
        </p:txBody>
      </p:sp>
      <p:sp>
        <p:nvSpPr>
          <p:cNvPr id="40" name="Text 37"/>
          <p:cNvSpPr/>
          <p:nvPr/>
        </p:nvSpPr>
        <p:spPr>
          <a:xfrm>
            <a:off x="1508760" y="5678424"/>
            <a:ext cx="8183880" cy="420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06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Values-only workbook, this deck, the write-up and the full source register.</a:t>
            </a:r>
            <a:endParaRPr lang="en-US" sz="1060" dirty="0"/>
          </a:p>
        </p:txBody>
      </p:sp>
      <p:sp>
        <p:nvSpPr>
          <p:cNvPr id="41" name="Shape 38"/>
          <p:cNvSpPr/>
          <p:nvPr/>
        </p:nvSpPr>
        <p:spPr>
          <a:xfrm>
            <a:off x="9710928" y="5495544"/>
            <a:ext cx="1975104" cy="365760"/>
          </a:xfrm>
          <a:prstGeom prst="roundRect">
            <a:avLst>
              <a:gd name="adj" fmla="val 50000"/>
            </a:avLst>
          </a:prstGeom>
          <a:solidFill>
            <a:srgbClr val="ECEEF2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9710928" y="5495544"/>
            <a:ext cx="197510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E821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</a:t>
            </a:r>
            <a:pPr algn="ctr" indent="0" marL="0">
              <a:buNone/>
            </a:pPr>
            <a:r>
              <a:rPr lang="en-US" sz="9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reproducible</a:t>
            </a:r>
            <a:endParaRPr lang="en-US" sz="950" dirty="0"/>
          </a:p>
        </p:txBody>
      </p:sp>
      <p:sp>
        <p:nvSpPr>
          <p:cNvPr id="43" name="Text 40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project methodology, workbook tabs and write-up</a:t>
            </a:r>
            <a:endParaRPr lang="en-US" sz="800" dirty="0"/>
          </a:p>
        </p:txBody>
      </p:sp>
      <p:sp>
        <p:nvSpPr>
          <p:cNvPr id="44" name="Text 41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75488"/>
            <a:ext cx="137160" cy="137160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3" name="Text 1"/>
          <p:cNvSpPr/>
          <p:nvPr/>
        </p:nvSpPr>
        <p:spPr>
          <a:xfrm>
            <a:off x="722376" y="41148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24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502920" y="676656"/>
            <a:ext cx="10424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FY2025 operating base</a:t>
            </a:r>
            <a:endParaRPr lang="en-US" sz="2900" dirty="0"/>
          </a:p>
        </p:txBody>
      </p:sp>
      <p:pic>
        <p:nvPicPr>
          <p:cNvPr id="5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9728" y="420624"/>
            <a:ext cx="384048" cy="38221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2920" y="1517904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mix by segment  ($B)</a:t>
            </a:r>
            <a:endParaRPr lang="en-US" sz="1200" dirty="0"/>
          </a:p>
        </p:txBody>
      </p:sp>
      <p:graphicFrame>
        <p:nvGraphicFramePr>
          <p:cNvPr id="7" name="Chart 0" descr=""/>
          <p:cNvGraphicFramePr/>
          <p:nvPr/>
        </p:nvGraphicFramePr>
        <p:xfrm>
          <a:off x="411480" y="1783080"/>
          <a:ext cx="4206240" cy="384048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8" name="Shape 4"/>
          <p:cNvSpPr/>
          <p:nvPr/>
        </p:nvSpPr>
        <p:spPr>
          <a:xfrm>
            <a:off x="5029200" y="1517904"/>
            <a:ext cx="3200400" cy="1207008"/>
          </a:xfrm>
          <a:prstGeom prst="roundRect">
            <a:avLst>
              <a:gd name="adj" fmla="val 5303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5029200" y="1517904"/>
            <a:ext cx="64008" cy="1207008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10" name="Text 6"/>
          <p:cNvSpPr/>
          <p:nvPr/>
        </p:nvSpPr>
        <p:spPr>
          <a:xfrm>
            <a:off x="5193792" y="1636776"/>
            <a:ext cx="2926080" cy="555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1.65M</a:t>
            </a:r>
            <a:endParaRPr lang="en-US" sz="2800" dirty="0"/>
          </a:p>
        </p:txBody>
      </p:sp>
      <p:sp>
        <p:nvSpPr>
          <p:cNvPr id="11" name="Text 7"/>
          <p:cNvSpPr/>
          <p:nvPr/>
        </p:nvSpPr>
        <p:spPr>
          <a:xfrm>
            <a:off x="5193792" y="2181758"/>
            <a:ext cx="29260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Vehicles produced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5193792" y="2401214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FY2025</a:t>
            </a:r>
            <a:endParaRPr lang="en-US" sz="900" dirty="0"/>
          </a:p>
        </p:txBody>
      </p:sp>
      <p:sp>
        <p:nvSpPr>
          <p:cNvPr id="13" name="Shape 9"/>
          <p:cNvSpPr/>
          <p:nvPr/>
        </p:nvSpPr>
        <p:spPr>
          <a:xfrm>
            <a:off x="8412480" y="1517904"/>
            <a:ext cx="3273552" cy="1207008"/>
          </a:xfrm>
          <a:prstGeom prst="roundRect">
            <a:avLst>
              <a:gd name="adj" fmla="val 5303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8412480" y="1517904"/>
            <a:ext cx="64008" cy="1207008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15" name="Text 11"/>
          <p:cNvSpPr/>
          <p:nvPr/>
        </p:nvSpPr>
        <p:spPr>
          <a:xfrm>
            <a:off x="8577072" y="1636776"/>
            <a:ext cx="2999232" cy="555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46.7 GWh</a:t>
            </a:r>
            <a:endParaRPr lang="en-US" sz="2800" dirty="0"/>
          </a:p>
        </p:txBody>
      </p:sp>
      <p:sp>
        <p:nvSpPr>
          <p:cNvPr id="16" name="Text 12"/>
          <p:cNvSpPr/>
          <p:nvPr/>
        </p:nvSpPr>
        <p:spPr>
          <a:xfrm>
            <a:off x="8577072" y="2181758"/>
            <a:ext cx="299923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Energy deployed</a:t>
            </a:r>
            <a:endParaRPr lang="en-US" sz="1050" dirty="0"/>
          </a:p>
        </p:txBody>
      </p:sp>
      <p:sp>
        <p:nvSpPr>
          <p:cNvPr id="17" name="Text 13"/>
          <p:cNvSpPr/>
          <p:nvPr/>
        </p:nvSpPr>
        <p:spPr>
          <a:xfrm>
            <a:off x="8577072" y="2401214"/>
            <a:ext cx="299923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FY2025</a:t>
            </a:r>
            <a:endParaRPr lang="en-US" sz="900" dirty="0"/>
          </a:p>
        </p:txBody>
      </p:sp>
      <p:sp>
        <p:nvSpPr>
          <p:cNvPr id="18" name="Shape 14"/>
          <p:cNvSpPr/>
          <p:nvPr/>
        </p:nvSpPr>
        <p:spPr>
          <a:xfrm>
            <a:off x="5029200" y="2889504"/>
            <a:ext cx="3200400" cy="1207008"/>
          </a:xfrm>
          <a:prstGeom prst="roundRect">
            <a:avLst>
              <a:gd name="adj" fmla="val 5303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5029200" y="2889504"/>
            <a:ext cx="64008" cy="1207008"/>
          </a:xfrm>
          <a:prstGeom prst="rect">
            <a:avLst/>
          </a:prstGeom>
          <a:solidFill>
            <a:srgbClr val="3B404B"/>
          </a:solidFill>
          <a:ln/>
        </p:spPr>
      </p:sp>
      <p:sp>
        <p:nvSpPr>
          <p:cNvPr id="20" name="Text 16"/>
          <p:cNvSpPr/>
          <p:nvPr/>
        </p:nvSpPr>
        <p:spPr>
          <a:xfrm>
            <a:off x="5193792" y="3008376"/>
            <a:ext cx="2926080" cy="555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$17.1B</a:t>
            </a:r>
            <a:endParaRPr lang="en-US" sz="2800" dirty="0"/>
          </a:p>
        </p:txBody>
      </p:sp>
      <p:sp>
        <p:nvSpPr>
          <p:cNvPr id="21" name="Text 17"/>
          <p:cNvSpPr/>
          <p:nvPr/>
        </p:nvSpPr>
        <p:spPr>
          <a:xfrm>
            <a:off x="5193792" y="3553358"/>
            <a:ext cx="29260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Gross profit</a:t>
            </a:r>
            <a:endParaRPr lang="en-US" sz="1050" dirty="0"/>
          </a:p>
        </p:txBody>
      </p:sp>
      <p:sp>
        <p:nvSpPr>
          <p:cNvPr id="22" name="Text 18"/>
          <p:cNvSpPr/>
          <p:nvPr/>
        </p:nvSpPr>
        <p:spPr>
          <a:xfrm>
            <a:off x="5193792" y="3772814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18.0% margin</a:t>
            </a:r>
            <a:endParaRPr lang="en-US" sz="900" dirty="0"/>
          </a:p>
        </p:txBody>
      </p:sp>
      <p:sp>
        <p:nvSpPr>
          <p:cNvPr id="23" name="Shape 19"/>
          <p:cNvSpPr/>
          <p:nvPr/>
        </p:nvSpPr>
        <p:spPr>
          <a:xfrm>
            <a:off x="8412480" y="2889504"/>
            <a:ext cx="3273552" cy="1207008"/>
          </a:xfrm>
          <a:prstGeom prst="roundRect">
            <a:avLst>
              <a:gd name="adj" fmla="val 5303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412480" y="2889504"/>
            <a:ext cx="64008" cy="1207008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25" name="Text 21"/>
          <p:cNvSpPr/>
          <p:nvPr/>
        </p:nvSpPr>
        <p:spPr>
          <a:xfrm>
            <a:off x="8577072" y="3008376"/>
            <a:ext cx="2999232" cy="555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$4.4B</a:t>
            </a:r>
            <a:endParaRPr lang="en-US" sz="2800" dirty="0"/>
          </a:p>
        </p:txBody>
      </p:sp>
      <p:sp>
        <p:nvSpPr>
          <p:cNvPr id="26" name="Text 22"/>
          <p:cNvSpPr/>
          <p:nvPr/>
        </p:nvSpPr>
        <p:spPr>
          <a:xfrm>
            <a:off x="8577072" y="3553358"/>
            <a:ext cx="299923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Operating income</a:t>
            </a:r>
            <a:endParaRPr lang="en-US" sz="1050" dirty="0"/>
          </a:p>
        </p:txBody>
      </p:sp>
      <p:sp>
        <p:nvSpPr>
          <p:cNvPr id="27" name="Text 23"/>
          <p:cNvSpPr/>
          <p:nvPr/>
        </p:nvSpPr>
        <p:spPr>
          <a:xfrm>
            <a:off x="8577072" y="3772814"/>
            <a:ext cx="299923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4.6% margin</a:t>
            </a:r>
            <a:endParaRPr lang="en-US" sz="900" dirty="0"/>
          </a:p>
        </p:txBody>
      </p:sp>
      <p:sp>
        <p:nvSpPr>
          <p:cNvPr id="28" name="Shape 24"/>
          <p:cNvSpPr/>
          <p:nvPr/>
        </p:nvSpPr>
        <p:spPr>
          <a:xfrm>
            <a:off x="5029200" y="4261104"/>
            <a:ext cx="6656832" cy="1691640"/>
          </a:xfrm>
          <a:prstGeom prst="roundRect">
            <a:avLst>
              <a:gd name="adj" fmla="val 4324"/>
            </a:avLst>
          </a:prstGeom>
          <a:solidFill>
            <a:srgbClr val="F4F5F7"/>
          </a:solidFill>
          <a:ln w="12700">
            <a:solidFill>
              <a:srgbClr val="DDE0E6"/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5230368" y="4407408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414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 model used in the cost map</a:t>
            </a:r>
            <a:endParaRPr lang="en-US" sz="1200" dirty="0"/>
          </a:p>
        </p:txBody>
      </p:sp>
      <p:sp>
        <p:nvSpPr>
          <p:cNvPr id="30" name="Text 26"/>
          <p:cNvSpPr/>
          <p:nvPr/>
        </p:nvSpPr>
        <p:spPr>
          <a:xfrm>
            <a:off x="5230368" y="4718304"/>
            <a:ext cx="6309360" cy="1188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1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Automotive — vehicles, regulatory credits, leasing, charging, insurance, used cars.</a:t>
            </a:r>
            <a:endParaRPr lang="en-US" sz="11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1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Energy — Megapack, Powerwall, solar and storage deployments.</a:t>
            </a:r>
            <a:endParaRPr lang="en-US" sz="11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150" dirty="0">
                <a:solidFill>
                  <a:srgbClr val="1414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Services — parts, service, the charging network and recurring operations.</a:t>
            </a:r>
            <a:endParaRPr lang="en-US" sz="1150" dirty="0"/>
          </a:p>
        </p:txBody>
      </p:sp>
      <p:sp>
        <p:nvSpPr>
          <p:cNvPr id="31" name="Text 27"/>
          <p:cNvSpPr/>
          <p:nvPr/>
        </p:nvSpPr>
        <p:spPr>
          <a:xfrm>
            <a:off x="502920" y="6437376"/>
            <a:ext cx="87782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i="1" dirty="0">
                <a:solidFill>
                  <a:srgbClr val="6A6E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Tesla FY2025 10-K, Note 16; Tesla Q4 2025 production &amp; deliveries release</a:t>
            </a:r>
            <a:endParaRPr lang="en-US" sz="800" dirty="0"/>
          </a:p>
        </p:txBody>
      </p:sp>
      <p:sp>
        <p:nvSpPr>
          <p:cNvPr id="32" name="Text 28"/>
          <p:cNvSpPr/>
          <p:nvPr/>
        </p:nvSpPr>
        <p:spPr>
          <a:xfrm>
            <a:off x="11384280" y="6400800"/>
            <a:ext cx="502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AA0A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E0E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0E12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1554480"/>
            <a:ext cx="384048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0" b="1" dirty="0">
                <a:solidFill>
                  <a:srgbClr val="1717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0000" dirty="0"/>
          </a:p>
        </p:txBody>
      </p:sp>
      <p:sp>
        <p:nvSpPr>
          <p:cNvPr id="4" name="Shape 2"/>
          <p:cNvSpPr/>
          <p:nvPr/>
        </p:nvSpPr>
        <p:spPr>
          <a:xfrm>
            <a:off x="521208" y="3246120"/>
            <a:ext cx="566928" cy="118872"/>
          </a:xfrm>
          <a:prstGeom prst="rect">
            <a:avLst/>
          </a:prstGeom>
          <a:solidFill>
            <a:srgbClr val="E82127"/>
          </a:solidFill>
          <a:ln/>
        </p:spPr>
      </p:sp>
      <p:sp>
        <p:nvSpPr>
          <p:cNvPr id="5" name="Text 3"/>
          <p:cNvSpPr/>
          <p:nvPr/>
        </p:nvSpPr>
        <p:spPr>
          <a:xfrm>
            <a:off x="521208" y="3419856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E821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SESSION 1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502920" y="3703320"/>
            <a:ext cx="10424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accounting spine</a:t>
            </a:r>
            <a:endParaRPr lang="en-US" sz="4400" dirty="0"/>
          </a:p>
        </p:txBody>
      </p:sp>
      <p:sp>
        <p:nvSpPr>
          <p:cNvPr id="7" name="Text 5"/>
          <p:cNvSpPr/>
          <p:nvPr/>
        </p:nvSpPr>
        <p:spPr>
          <a:xfrm>
            <a:off x="521208" y="4709160"/>
            <a:ext cx="96926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9AA0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Nine steps from the reported income statement to a contribution-format CVP model — each tied back to SEC actuals.</a:t>
            </a:r>
            <a:endParaRPr lang="en-US" sz="1450" dirty="0"/>
          </a:p>
        </p:txBody>
      </p:sp>
      <p:pic>
        <p:nvPicPr>
          <p:cNvPr id="8" name="Image 0" descr="tesla_ba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0" y="457200"/>
            <a:ext cx="502920" cy="5001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2026-05-31T03:57:45Z</dcterms:created>
  <dcterms:modified xsi:type="dcterms:W3CDTF">2026-05-31T03:57:45Z</dcterms:modified>
</cp:coreProperties>
</file>