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8229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E31937"/>
                </a:solidFill>
                <a:latin typeface="Arial"/>
              </a:rPr>
              <a:t>TESLA OBF FINAL MASTER BUDGET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100584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1C1F27"/>
                </a:solidFill>
                <a:latin typeface="Arial"/>
              </a:rPr>
              <a:t>Tesla Final Master Budget
2025-2027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2423160"/>
            <a:ext cx="80467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Workbook, report and deck synced | NPV $1,051M | IRR 20.8% | FY2027 cash $3,564M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Final QA Fixes Applied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143000"/>
            <a:ext cx="795527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- Segment revenue now equals company revenue x segment share; ASP derives from that result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645920"/>
            <a:ext cx="795527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- 60% / 10% / 30% Direct Materials, Direct Labour and Manufacturing Overhead inputs drive the resource schedules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148840"/>
            <a:ext cx="795527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- Quarterly production is smoothed into spare capacity; capacity deficits and overtime premium are now $0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651760"/>
            <a:ext cx="795527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- FY2025 tax is labelled as a cash-tax-equals-tax-expense assumption, with the $1,232M SEC cash-tax-paid amount shown as a reference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C1F27"/>
                </a:solidFill>
                <a:latin typeface="Arial"/>
              </a:rPr>
              <a:t>Capital Timing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051560"/>
          <a:ext cx="8229600" cy="3749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624839">
                <a:tc>
                  <a:txBody>
                    <a:bodyPr/>
                    <a:lstStyle/>
                    <a:p>
                      <a:r>
                        <a:t>Metric</a:t>
                      </a:r>
                    </a:p>
                  </a:txBody>
                  <a:tcPr>
                    <a:solidFill>
                      <a:srgbClr val="171B2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Updated result</a:t>
                      </a:r>
                    </a:p>
                  </a:txBody>
                  <a:tcPr>
                    <a:solidFill>
                      <a:srgbClr val="171B23"/>
                    </a:solidFill>
                  </a:tcPr>
                </a:tc>
              </a:tr>
              <a:tr h="624839">
                <a:tc>
                  <a:txBody>
                    <a:bodyPr/>
                    <a:lstStyle/>
                    <a:p>
                      <a:r>
                        <a:t>NPV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$1,051M</a:t>
                      </a:r>
                    </a:p>
                  </a:txBody>
                  <a:tcPr/>
                </a:tc>
              </a:tr>
              <a:tr h="624839">
                <a:tc>
                  <a:txBody>
                    <a:bodyPr/>
                    <a:lstStyle/>
                    <a:p>
                      <a:r>
                        <a:t>IRR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20.8%</a:t>
                      </a:r>
                    </a:p>
                  </a:txBody>
                  <a:tcPr/>
                </a:tc>
              </a:tr>
              <a:tr h="624839">
                <a:tc>
                  <a:txBody>
                    <a:bodyPr/>
                    <a:lstStyle/>
                    <a:p>
                      <a:r>
                        <a:t>Simple payback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3.33 years</a:t>
                      </a:r>
                    </a:p>
                  </a:txBody>
                  <a:tcPr/>
                </a:tc>
              </a:tr>
              <a:tr h="624839">
                <a:tc>
                  <a:txBody>
                    <a:bodyPr/>
                    <a:lstStyle/>
                    <a:p>
                      <a:r>
                        <a:t>Discounted payback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4.17 years</a:t>
                      </a:r>
                    </a:p>
                  </a:txBody>
                  <a:tcPr/>
                </a:tc>
              </a:tr>
              <a:tr h="624844">
                <a:tc>
                  <a:txBody>
                    <a:bodyPr/>
                    <a:lstStyle/>
                    <a:p>
                      <a:r>
                        <a:t>Commissioning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After FY2027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C1F27"/>
                </a:solidFill>
                <a:latin typeface="Arial"/>
              </a:rPr>
              <a:t>Cash and Financing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051560"/>
          <a:ext cx="8229600" cy="3749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937259">
                <a:tc>
                  <a:txBody>
                    <a:bodyPr/>
                    <a:lstStyle/>
                    <a:p>
                      <a:r>
                        <a:t>FY</a:t>
                      </a:r>
                    </a:p>
                  </a:txBody>
                  <a:tcPr>
                    <a:solidFill>
                      <a:srgbClr val="171B2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Capex</a:t>
                      </a:r>
                    </a:p>
                  </a:txBody>
                  <a:tcPr>
                    <a:solidFill>
                      <a:srgbClr val="171B2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Financing draw</a:t>
                      </a:r>
                    </a:p>
                  </a:txBody>
                  <a:tcPr>
                    <a:solidFill>
                      <a:srgbClr val="171B2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Closing cash</a:t>
                      </a:r>
                    </a:p>
                  </a:txBody>
                  <a:tcPr>
                    <a:solidFill>
                      <a:srgbClr val="171B2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Debt</a:t>
                      </a:r>
                    </a:p>
                  </a:txBody>
                  <a:tcPr>
                    <a:solidFill>
                      <a:srgbClr val="171B23"/>
                    </a:solidFill>
                  </a:tcPr>
                </a:tc>
              </a:tr>
              <a:tr h="937259">
                <a:tc>
                  <a:txBody>
                    <a:bodyPr/>
                    <a:lstStyle/>
                    <a:p>
                      <a: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$12,000M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$7,530M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$8,013M</a:t>
                      </a:r>
                    </a:p>
                  </a:txBody>
                  <a:tcPr/>
                </a:tc>
              </a:tr>
              <a:tr h="937259">
                <a:tc>
                  <a:txBody>
                    <a:bodyPr/>
                    <a:lstStyle/>
                    <a:p>
                      <a:r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$20,000M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$7,000M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$3,512M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$14,813M</a:t>
                      </a:r>
                    </a:p>
                  </a:txBody>
                  <a:tcPr/>
                </a:tc>
              </a:tr>
              <a:tr h="937262">
                <a:tc>
                  <a:txBody>
                    <a:bodyPr/>
                    <a:lstStyle/>
                    <a:p>
                      <a:r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$10,500M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$1,100M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$3,564M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$15,713M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C1F27"/>
                </a:solidFill>
                <a:latin typeface="Arial"/>
              </a:rPr>
              <a:t>Segment to Company OI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051560"/>
          <a:ext cx="8229600" cy="3749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937259">
                <a:tc>
                  <a:txBody>
                    <a:bodyPr/>
                    <a:lstStyle/>
                    <a:p>
                      <a:r>
                        <a:t>FY</a:t>
                      </a:r>
                    </a:p>
                  </a:txBody>
                  <a:tcPr>
                    <a:solidFill>
                      <a:srgbClr val="171B2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Segment OI</a:t>
                      </a:r>
                    </a:p>
                  </a:txBody>
                  <a:tcPr>
                    <a:solidFill>
                      <a:srgbClr val="171B2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Calibration</a:t>
                      </a:r>
                    </a:p>
                  </a:txBody>
                  <a:tcPr>
                    <a:solidFill>
                      <a:srgbClr val="171B2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Energy GP</a:t>
                      </a:r>
                    </a:p>
                  </a:txBody>
                  <a:tcPr>
                    <a:solidFill>
                      <a:srgbClr val="171B2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Company OI</a:t>
                      </a:r>
                    </a:p>
                  </a:txBody>
                  <a:tcPr>
                    <a:solidFill>
                      <a:srgbClr val="171B23"/>
                    </a:solidFill>
                  </a:tcPr>
                </a:tc>
              </a:tr>
              <a:tr h="937259">
                <a:tc>
                  <a:txBody>
                    <a:bodyPr/>
                    <a:lstStyle/>
                    <a:p>
                      <a: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$9,012M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($770M)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$3,802M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$4,355M</a:t>
                      </a:r>
                    </a:p>
                  </a:txBody>
                  <a:tcPr/>
                </a:tc>
              </a:tr>
              <a:tr h="937259">
                <a:tc>
                  <a:txBody>
                    <a:bodyPr/>
                    <a:lstStyle/>
                    <a:p>
                      <a:r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$8,019M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($0M)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$3,784M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$3,038M</a:t>
                      </a:r>
                    </a:p>
                  </a:txBody>
                  <a:tcPr/>
                </a:tc>
              </a:tr>
              <a:tr h="937262">
                <a:tc>
                  <a:txBody>
                    <a:bodyPr/>
                    <a:lstStyle/>
                    <a:p>
                      <a:r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$8,697M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($0M)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$3,734M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$3,609M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1C1F27"/>
                </a:solidFill>
                <a:latin typeface="Arial"/>
              </a:rPr>
              <a:t>Statement Controls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051560"/>
          <a:ext cx="8229600" cy="3749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937259">
                <a:tc>
                  <a:txBody>
                    <a:bodyPr/>
                    <a:lstStyle/>
                    <a:p>
                      <a:r>
                        <a:t>FY</a:t>
                      </a:r>
                    </a:p>
                  </a:txBody>
                  <a:tcPr>
                    <a:solidFill>
                      <a:srgbClr val="171B2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Net income</a:t>
                      </a:r>
                    </a:p>
                  </a:txBody>
                  <a:tcPr>
                    <a:solidFill>
                      <a:srgbClr val="171B2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Cash</a:t>
                      </a:r>
                    </a:p>
                  </a:txBody>
                  <a:tcPr>
                    <a:solidFill>
                      <a:srgbClr val="171B2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t>BS check</a:t>
                      </a:r>
                    </a:p>
                  </a:txBody>
                  <a:tcPr>
                    <a:solidFill>
                      <a:srgbClr val="171B23"/>
                    </a:solidFill>
                  </a:tcPr>
                </a:tc>
              </a:tr>
              <a:tr h="937259">
                <a:tc>
                  <a:txBody>
                    <a:bodyPr/>
                    <a:lstStyle/>
                    <a:p>
                      <a:r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$3,855M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$7,530M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$0M</a:t>
                      </a:r>
                    </a:p>
                  </a:txBody>
                  <a:tcPr/>
                </a:tc>
              </a:tr>
              <a:tr h="937259">
                <a:tc>
                  <a:txBody>
                    <a:bodyPr/>
                    <a:lstStyle/>
                    <a:p>
                      <a:r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$3,111M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$3,512M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$0M</a:t>
                      </a:r>
                    </a:p>
                  </a:txBody>
                  <a:tcPr/>
                </a:tc>
              </a:tr>
              <a:tr h="937262">
                <a:tc>
                  <a:txBody>
                    <a:bodyPr/>
                    <a:lstStyle/>
                    <a:p>
                      <a:r>
                        <a:t>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$3,325M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$3,564M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$0M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Final Submission Checks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143000"/>
            <a:ext cx="795527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- Group member names restored from the before-fix report cover; no ID field used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645920"/>
            <a:ext cx="795527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- Capital sensitivity factors 0.9 / 1.0 / 1.1 moved to Inputs and formula-linked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148840"/>
            <a:ext cx="7955279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- Viva defence: forecast assumptions, project declining units and production smoothing policy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